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9" r:id="rId3"/>
    <p:sldId id="299" r:id="rId4"/>
    <p:sldId id="317" r:id="rId5"/>
    <p:sldId id="308" r:id="rId6"/>
    <p:sldId id="301" r:id="rId7"/>
    <p:sldId id="270" r:id="rId8"/>
    <p:sldId id="316" r:id="rId9"/>
    <p:sldId id="332" r:id="rId10"/>
    <p:sldId id="303" r:id="rId11"/>
    <p:sldId id="315" r:id="rId12"/>
    <p:sldId id="319" r:id="rId13"/>
    <p:sldId id="304" r:id="rId14"/>
    <p:sldId id="277" r:id="rId15"/>
    <p:sldId id="309" r:id="rId16"/>
    <p:sldId id="311" r:id="rId17"/>
    <p:sldId id="279" r:id="rId18"/>
    <p:sldId id="312" r:id="rId19"/>
    <p:sldId id="330" r:id="rId20"/>
    <p:sldId id="280" r:id="rId21"/>
    <p:sldId id="281" r:id="rId22"/>
    <p:sldId id="306" r:id="rId23"/>
    <p:sldId id="318" r:id="rId24"/>
    <p:sldId id="320" r:id="rId25"/>
    <p:sldId id="323" r:id="rId26"/>
    <p:sldId id="331" r:id="rId27"/>
    <p:sldId id="285" r:id="rId28"/>
    <p:sldId id="288" r:id="rId29"/>
    <p:sldId id="290" r:id="rId30"/>
    <p:sldId id="324" r:id="rId31"/>
    <p:sldId id="325" r:id="rId32"/>
    <p:sldId id="326" r:id="rId33"/>
    <p:sldId id="327" r:id="rId34"/>
    <p:sldId id="328" r:id="rId35"/>
    <p:sldId id="261" r:id="rId36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C92"/>
    <a:srgbClr val="97D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>
      <p:cViewPr varScale="1">
        <p:scale>
          <a:sx n="112" d="100"/>
          <a:sy n="112" d="100"/>
        </p:scale>
        <p:origin x="1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zlik\AppData\Local\Microsoft\Windows\Temporary%20Internet%20Files\Content.Outlook\OQQAQINC\economic_freedo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zlik\AppData\Local\Microsoft\Windows\Temporary%20Internet%20Files\Content.Outlook\OQQAQINC\economic_freedo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Average Score in the </a:t>
            </a:r>
            <a:r>
              <a:rPr lang="cs-CZ" i="1"/>
              <a:t>Index of Economic Freedom</a:t>
            </a:r>
            <a:r>
              <a:rPr lang="cs-CZ" i="0"/>
              <a:t> Since 1995</a:t>
            </a:r>
            <a:endParaRPr lang="cs-CZ"/>
          </a:p>
        </c:rich>
      </c:tx>
      <c:layout>
        <c:manualLayout>
          <c:xMode val="edge"/>
          <c:yMode val="edge"/>
          <c:x val="0.15502597683008154"/>
          <c:y val="1.0932618342006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List1!$A$7:$A$25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xVal>
          <c:yVal>
            <c:numRef>
              <c:f>List1!$B$7:$B$25</c:f>
              <c:numCache>
                <c:formatCode>General</c:formatCode>
                <c:ptCount val="19"/>
                <c:pt idx="0">
                  <c:v>57.6</c:v>
                </c:pt>
                <c:pt idx="1">
                  <c:v>57.1</c:v>
                </c:pt>
                <c:pt idx="2">
                  <c:v>57.3</c:v>
                </c:pt>
                <c:pt idx="3">
                  <c:v>57.2</c:v>
                </c:pt>
                <c:pt idx="4">
                  <c:v>57.5</c:v>
                </c:pt>
                <c:pt idx="5">
                  <c:v>58.1</c:v>
                </c:pt>
                <c:pt idx="6">
                  <c:v>59.2</c:v>
                </c:pt>
                <c:pt idx="7">
                  <c:v>59.2</c:v>
                </c:pt>
                <c:pt idx="8">
                  <c:v>59.6</c:v>
                </c:pt>
                <c:pt idx="9">
                  <c:v>59.6</c:v>
                </c:pt>
                <c:pt idx="10">
                  <c:v>59.6</c:v>
                </c:pt>
                <c:pt idx="11">
                  <c:v>59.9</c:v>
                </c:pt>
                <c:pt idx="12">
                  <c:v>60.1</c:v>
                </c:pt>
                <c:pt idx="13">
                  <c:v>60.2</c:v>
                </c:pt>
                <c:pt idx="14">
                  <c:v>59.5</c:v>
                </c:pt>
                <c:pt idx="15">
                  <c:v>59.4</c:v>
                </c:pt>
                <c:pt idx="16">
                  <c:v>59.7</c:v>
                </c:pt>
                <c:pt idx="17">
                  <c:v>59.5</c:v>
                </c:pt>
                <c:pt idx="18">
                  <c:v>59.6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217408"/>
        <c:axId val="139144912"/>
      </c:scatterChart>
      <c:valAx>
        <c:axId val="139217408"/>
        <c:scaling>
          <c:orientation val="minMax"/>
          <c:max val="2013"/>
          <c:min val="199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9144912"/>
        <c:crosses val="autoZero"/>
        <c:crossBetween val="midCat"/>
      </c:valAx>
      <c:valAx>
        <c:axId val="139144912"/>
        <c:scaling>
          <c:orientation val="minMax"/>
          <c:max val="61"/>
          <c:min val="5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921740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</a:t>
            </a:r>
            <a:r>
              <a:rPr lang="cs-CZ"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Chain-linked EFW Rating for the</a:t>
            </a:r>
            <a:br>
              <a:rPr lang="cs-CZ"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102 countries with ratings since 1980</a:t>
            </a:r>
            <a:endParaRPr lang="cs-CZ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4661779377202247"/>
          <c:y val="1.53194478822732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(List1!$A$42,List1!$A$43,List1!$A$44:$A$49)</c:f>
              <c:numCache>
                <c:formatCode>General</c:formatCode>
                <c:ptCount val="8"/>
                <c:pt idx="0">
                  <c:v>1998</c:v>
                </c:pt>
                <c:pt idx="1">
                  <c:v>2003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xVal>
          <c:yVal>
            <c:numRef>
              <c:f>(List1!$B$42,List1!$B$43,List1!$B$44:$B$49)</c:f>
              <c:numCache>
                <c:formatCode>General</c:formatCode>
                <c:ptCount val="8"/>
                <c:pt idx="0">
                  <c:v>6.34</c:v>
                </c:pt>
                <c:pt idx="1">
                  <c:v>6.71</c:v>
                </c:pt>
                <c:pt idx="2">
                  <c:v>6.8199999999999985</c:v>
                </c:pt>
                <c:pt idx="3">
                  <c:v>6.8599999999999985</c:v>
                </c:pt>
                <c:pt idx="4">
                  <c:v>6.88</c:v>
                </c:pt>
                <c:pt idx="5">
                  <c:v>6.8</c:v>
                </c:pt>
                <c:pt idx="6">
                  <c:v>6.79</c:v>
                </c:pt>
                <c:pt idx="7">
                  <c:v>6.83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51584"/>
        <c:axId val="140051968"/>
      </c:scatterChart>
      <c:valAx>
        <c:axId val="140051584"/>
        <c:scaling>
          <c:orientation val="minMax"/>
          <c:max val="2013"/>
          <c:min val="199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0051968"/>
        <c:crosses val="autoZero"/>
        <c:crossBetween val="midCat"/>
      </c:valAx>
      <c:valAx>
        <c:axId val="140051968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0051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A6A8F-0CC2-4EE9-8FD9-518C151DB37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A12D2-AE86-4506-A042-06F8569BA9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00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96B36-88AA-42A9-93E5-1CD86044C694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B40F-A628-420B-87C8-7C3447A96D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B40F-A628-420B-87C8-7C3447A96D9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55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51211-5AC4-4F9B-894E-6FC15EFE8DD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29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11ED7-0F3D-40F3-B8C5-E1B7B6C03B9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smtClean="0"/>
          </a:p>
        </p:txBody>
      </p:sp>
      <p:sp>
        <p:nvSpPr>
          <p:cNvPr id="4608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5" name="Zástupný symbol pro záhlaví 3"/>
          <p:cNvSpPr txBox="1">
            <a:spLocks noGrp="1"/>
          </p:cNvSpPr>
          <p:nvPr/>
        </p:nvSpPr>
        <p:spPr bwMode="auto">
          <a:xfrm>
            <a:off x="1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1200">
                <a:latin typeface="Calibri" pitchFamily="34" charset="0"/>
              </a:rPr>
              <a:t>jméno autora</a:t>
            </a:r>
          </a:p>
        </p:txBody>
      </p:sp>
      <p:sp>
        <p:nvSpPr>
          <p:cNvPr id="46086" name="Zástupný symbol pro číslo snímku 4"/>
          <p:cNvSpPr txBox="1">
            <a:spLocks noGrp="1"/>
          </p:cNvSpPr>
          <p:nvPr/>
        </p:nvSpPr>
        <p:spPr bwMode="auto">
          <a:xfrm>
            <a:off x="3848101" y="9432926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344F86-6F54-4CFB-87C3-A630A5D4855F}" type="slidenum">
              <a:rPr lang="cs-CZ" sz="1200">
                <a:latin typeface="Calibri" pitchFamily="34" charset="0"/>
              </a:rPr>
              <a:pPr algn="r"/>
              <a:t>11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4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9E399-506E-4250-A697-F6FDB4101E0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7619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5909D-E970-4E0A-9462-21693F2407A7}" type="slidenum">
              <a:rPr lang="cs-CZ"/>
              <a:pPr/>
              <a:t>19</a:t>
            </a:fld>
            <a:endParaRPr lang="cs-CZ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22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35637-2D6F-46EF-BEE3-9497BD3429B3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5962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A8380-D32C-4BDA-9778-037DA2EEE1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1D1B-2AAD-495A-9CAC-368D984E43C8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4AC3-FF41-4A2F-81EE-A61D8DE653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List_aplikace_Microsoft_Excel_97_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List_aplikace_Microsoft_Excel_97_20031.xls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reetheworld.com/datasets%20_efw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reetheworld.com/datasets%20_efw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zentace_aplikace_Microsoft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s.wikipedia.org/wiki/Eppur_si_muov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717032"/>
            <a:ext cx="7958166" cy="194421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Milan Žák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2800" b="1" dirty="0" err="1" smtClean="0">
                <a:solidFill>
                  <a:srgbClr val="0070C0"/>
                </a:solidFill>
              </a:rPr>
              <a:t>milan.zak</a:t>
            </a:r>
            <a:r>
              <a:rPr lang="cs-CZ" sz="2800" b="1" dirty="0" smtClean="0">
                <a:solidFill>
                  <a:srgbClr val="0070C0"/>
                </a:solidFill>
              </a:rPr>
              <a:t>@ </a:t>
            </a:r>
            <a:r>
              <a:rPr lang="cs-CZ" sz="2800" b="1" dirty="0" err="1" smtClean="0">
                <a:solidFill>
                  <a:srgbClr val="0070C0"/>
                </a:solidFill>
              </a:rPr>
              <a:t>vsem.cz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628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7166"/>
            <a:ext cx="150019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34925">
            <a:gradFill>
              <a:gsLst>
                <a:gs pos="0">
                  <a:srgbClr val="9FEC9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57222" y="6429396"/>
            <a:ext cx="96441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43608" y="90872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142875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ovéPole 24"/>
          <p:cNvSpPr txBox="1"/>
          <p:nvPr/>
        </p:nvSpPr>
        <p:spPr>
          <a:xfrm>
            <a:off x="571472" y="98072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 smtClean="0"/>
          </a:p>
          <a:p>
            <a:endParaRPr lang="cs-CZ" sz="1400" dirty="0" smtClean="0"/>
          </a:p>
        </p:txBody>
      </p:sp>
      <p:sp>
        <p:nvSpPr>
          <p:cNvPr id="13" name="Obdélník 12"/>
          <p:cNvSpPr/>
          <p:nvPr/>
        </p:nvSpPr>
        <p:spPr>
          <a:xfrm>
            <a:off x="395536" y="198884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smtClean="0">
                <a:solidFill>
                  <a:srgbClr val="00B050"/>
                </a:solidFill>
              </a:rPr>
              <a:t>KRIZE, ADAPTACE A SVOBODA </a:t>
            </a:r>
            <a:endParaRPr lang="cs-CZ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00B050"/>
                </a:solidFill>
              </a:rPr>
              <a:t>Role institucí : dva </a:t>
            </a:r>
            <a:r>
              <a:rPr lang="cs-CZ" sz="3600" b="1" dirty="0" smtClean="0">
                <a:solidFill>
                  <a:srgbClr val="00B050"/>
                </a:solidFill>
              </a:rPr>
              <a:t>citáty </a:t>
            </a:r>
            <a:br>
              <a:rPr lang="cs-CZ" sz="3600" b="1" dirty="0" smtClean="0">
                <a:solidFill>
                  <a:srgbClr val="00B050"/>
                </a:solidFill>
              </a:rPr>
            </a:br>
            <a:r>
              <a:rPr lang="cs-CZ" sz="3600" b="1" dirty="0" smtClean="0">
                <a:solidFill>
                  <a:srgbClr val="00B050"/>
                </a:solidFill>
              </a:rPr>
              <a:t> </a:t>
            </a:r>
            <a:r>
              <a:rPr lang="cs-CZ" sz="3600" b="1" dirty="0" err="1" smtClean="0">
                <a:solidFill>
                  <a:srgbClr val="00B050"/>
                </a:solidFill>
              </a:rPr>
              <a:t>Douglase</a:t>
            </a: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r>
              <a:rPr lang="cs-CZ" sz="3600" b="1" dirty="0" err="1" smtClean="0">
                <a:solidFill>
                  <a:srgbClr val="00B050"/>
                </a:solidFill>
              </a:rPr>
              <a:t>Northe</a:t>
            </a:r>
            <a:r>
              <a:rPr lang="cs-CZ" sz="3600" b="1" dirty="0" smtClean="0">
                <a:solidFill>
                  <a:srgbClr val="00B050"/>
                </a:solidFill>
              </a:rPr>
              <a:t> :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cs-CZ" b="1" dirty="0" smtClean="0">
                <a:solidFill>
                  <a:schemeClr val="accent5"/>
                </a:solidFill>
              </a:rPr>
              <a:t>Růst a rozvoj závisejí rozhodujícím způsobem na současných platných institucích. </a:t>
            </a:r>
          </a:p>
          <a:p>
            <a:pPr algn="ctr">
              <a:buFont typeface="Arial" charset="0"/>
              <a:buNone/>
              <a:defRPr/>
            </a:pPr>
            <a:r>
              <a:rPr lang="cs-CZ" sz="2400" b="1" i="1" dirty="0" smtClean="0">
                <a:solidFill>
                  <a:srgbClr val="00B050"/>
                </a:solidFill>
              </a:rPr>
              <a:t>( ústřední hypotéza institucionální ekonomie )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8196" name="Picture 2" descr="C:\Users\milan.zak\Desktop\nort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46763" y="1981200"/>
            <a:ext cx="1412875" cy="1981200"/>
          </a:xfrm>
          <a:noFill/>
        </p:spPr>
      </p:pic>
      <p:sp>
        <p:nvSpPr>
          <p:cNvPr id="8" name="Zástupný symbol pro obsah 7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21939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2400" b="1" dirty="0" smtClean="0">
                <a:solidFill>
                  <a:schemeClr val="accent5"/>
                </a:solidFill>
              </a:rPr>
              <a:t>Možnosti jak politicky prosadit instituce podporující růst a rozvoj jsou omezeny kulturním charakterem současné společnosti. </a:t>
            </a:r>
          </a:p>
          <a:p>
            <a:pPr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02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 txBox="1">
            <a:spLocks noGrp="1"/>
          </p:cNvSpPr>
          <p:nvPr/>
        </p:nvSpPr>
        <p:spPr bwMode="auto">
          <a:xfrm rot="-1031865">
            <a:off x="1701800" y="720725"/>
            <a:ext cx="5111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2" tIns="47700" rIns="95402" bIns="47700"/>
          <a:lstStyle/>
          <a:p>
            <a:pPr algn="r"/>
            <a:fld id="{D0FA5344-56ED-4CF3-8ABB-4DE73E8213D6}" type="slidenum">
              <a:rPr lang="cs-CZ" sz="1000">
                <a:solidFill>
                  <a:schemeClr val="bg1"/>
                </a:solidFill>
                <a:latin typeface="Calibri" pitchFamily="34" charset="0"/>
              </a:rPr>
              <a:pPr algn="r"/>
              <a:t>11</a:t>
            </a:fld>
            <a:endParaRPr lang="cs-CZ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5" name="Nadpis 3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5" name="Podnadpis 3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8677" name="Picture 4" descr="DJones 2001 200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41488"/>
            <a:ext cx="8088313" cy="4287837"/>
          </a:xfrm>
        </p:spPr>
      </p:pic>
      <p:sp>
        <p:nvSpPr>
          <p:cNvPr id="243721" name="Line 9"/>
          <p:cNvSpPr>
            <a:spLocks noChangeShapeType="1"/>
          </p:cNvSpPr>
          <p:nvPr/>
        </p:nvSpPr>
        <p:spPr bwMode="auto">
          <a:xfrm>
            <a:off x="468313" y="4918075"/>
            <a:ext cx="7899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>
            <a:off x="454025" y="3294063"/>
            <a:ext cx="79009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3" name="Line 11"/>
          <p:cNvSpPr>
            <a:spLocks noChangeShapeType="1"/>
          </p:cNvSpPr>
          <p:nvPr/>
        </p:nvSpPr>
        <p:spPr bwMode="auto">
          <a:xfrm flipH="1">
            <a:off x="1903413" y="2870200"/>
            <a:ext cx="28575" cy="29098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4" name="Line 12"/>
          <p:cNvSpPr>
            <a:spLocks noChangeShapeType="1"/>
          </p:cNvSpPr>
          <p:nvPr/>
        </p:nvSpPr>
        <p:spPr bwMode="auto">
          <a:xfrm>
            <a:off x="2560638" y="2887663"/>
            <a:ext cx="0" cy="28924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5" name="Line 13"/>
          <p:cNvSpPr>
            <a:spLocks noChangeShapeType="1"/>
          </p:cNvSpPr>
          <p:nvPr/>
        </p:nvSpPr>
        <p:spPr bwMode="auto">
          <a:xfrm>
            <a:off x="2779713" y="2887663"/>
            <a:ext cx="0" cy="28924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469900" y="5534025"/>
            <a:ext cx="7899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7" name="Line 15"/>
          <p:cNvSpPr>
            <a:spLocks noChangeShapeType="1"/>
          </p:cNvSpPr>
          <p:nvPr/>
        </p:nvSpPr>
        <p:spPr bwMode="auto">
          <a:xfrm>
            <a:off x="1719263" y="3349625"/>
            <a:ext cx="0" cy="1568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8" name="Line 16"/>
          <p:cNvSpPr>
            <a:spLocks noChangeShapeType="1"/>
          </p:cNvSpPr>
          <p:nvPr/>
        </p:nvSpPr>
        <p:spPr bwMode="auto">
          <a:xfrm>
            <a:off x="4791075" y="3360738"/>
            <a:ext cx="0" cy="21066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1903413" y="5859463"/>
            <a:ext cx="6572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243733" name="Text Box 21"/>
          <p:cNvSpPr txBox="1">
            <a:spLocks noChangeArrowheads="1"/>
          </p:cNvSpPr>
          <p:nvPr/>
        </p:nvSpPr>
        <p:spPr bwMode="auto">
          <a:xfrm>
            <a:off x="1646238" y="5849938"/>
            <a:ext cx="12430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619" tIns="47809" rIns="95619" bIns="47809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Times New Roman" pitchFamily="18" charset="0"/>
              </a:rPr>
              <a:t>6 months</a:t>
            </a:r>
            <a:endParaRPr lang="cs-CZ" sz="1900">
              <a:latin typeface="Times New Roman" pitchFamily="18" charset="0"/>
            </a:endParaRPr>
          </a:p>
        </p:txBody>
      </p:sp>
      <p:sp>
        <p:nvSpPr>
          <p:cNvPr id="243735" name="Text Box 23"/>
          <p:cNvSpPr txBox="1">
            <a:spLocks noChangeArrowheads="1"/>
          </p:cNvSpPr>
          <p:nvPr/>
        </p:nvSpPr>
        <p:spPr bwMode="auto">
          <a:xfrm>
            <a:off x="1755775" y="2487613"/>
            <a:ext cx="1090613" cy="682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5619" tIns="47809" rIns="95619" bIns="47809" anchor="b" anchorCtr="1">
            <a:spAutoFit/>
          </a:bodyPr>
          <a:lstStyle/>
          <a:p>
            <a:r>
              <a:rPr lang="en-US" sz="1900">
                <a:latin typeface="Times New Roman" pitchFamily="18" charset="0"/>
              </a:rPr>
              <a:t>Terrorist </a:t>
            </a:r>
          </a:p>
          <a:p>
            <a:r>
              <a:rPr lang="en-US" sz="1900">
                <a:latin typeface="Times New Roman" pitchFamily="18" charset="0"/>
              </a:rPr>
              <a:t>Attack</a:t>
            </a:r>
            <a:endParaRPr lang="cs-CZ" sz="1900">
              <a:latin typeface="Times New Roman" pitchFamily="18" charset="0"/>
            </a:endParaRPr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3049588" y="2487613"/>
            <a:ext cx="1312862" cy="682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5619" tIns="47809" rIns="95619" bIns="47809" anchor="b" anchorCtr="1">
            <a:spAutoFit/>
          </a:bodyPr>
          <a:lstStyle/>
          <a:p>
            <a:r>
              <a:rPr lang="en-US" sz="1900">
                <a:latin typeface="Times New Roman" pitchFamily="18" charset="0"/>
              </a:rPr>
              <a:t>Accountant</a:t>
            </a:r>
          </a:p>
          <a:p>
            <a:r>
              <a:rPr lang="en-US" sz="1900">
                <a:latin typeface="Times New Roman" pitchFamily="18" charset="0"/>
              </a:rPr>
              <a:t>Attack</a:t>
            </a:r>
            <a:endParaRPr lang="cs-CZ" sz="1900">
              <a:latin typeface="Times New Roman" pitchFamily="18" charset="0"/>
            </a:endParaRPr>
          </a:p>
        </p:txBody>
      </p: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6181725" y="2409825"/>
            <a:ext cx="1755775" cy="126682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lIns="95619" tIns="47809" rIns="95619" bIns="47809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Calibri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endParaRPr lang="en-US" sz="19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cs-CZ" sz="1900">
              <a:latin typeface="Calibri" pitchFamily="34" charset="0"/>
            </a:endParaRPr>
          </a:p>
        </p:txBody>
      </p:sp>
      <p:sp>
        <p:nvSpPr>
          <p:cNvPr id="243738" name="Rectangle 26" descr="Široký šikmo nahoru"/>
          <p:cNvSpPr>
            <a:spLocks noChangeArrowheads="1"/>
          </p:cNvSpPr>
          <p:nvPr/>
        </p:nvSpPr>
        <p:spPr bwMode="auto">
          <a:xfrm>
            <a:off x="1903413" y="3262313"/>
            <a:ext cx="657225" cy="1655762"/>
          </a:xfrm>
          <a:prstGeom prst="rect">
            <a:avLst/>
          </a:prstGeom>
          <a:pattFill prst="wdUpDiag">
            <a:fgClr>
              <a:schemeClr val="tx1">
                <a:alpha val="79999"/>
              </a:schemeClr>
            </a:fgClr>
            <a:bgClr>
              <a:schemeClr val="accent1">
                <a:alpha val="79999"/>
              </a:schemeClr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5619" tIns="47809" rIns="95619" bIns="47809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43739" name="Rectangle 27" descr="Široký šikmo nahoru"/>
          <p:cNvSpPr>
            <a:spLocks noChangeArrowheads="1"/>
          </p:cNvSpPr>
          <p:nvPr/>
        </p:nvSpPr>
        <p:spPr bwMode="auto">
          <a:xfrm>
            <a:off x="2643188" y="3286125"/>
            <a:ext cx="1828800" cy="2271713"/>
          </a:xfrm>
          <a:prstGeom prst="rect">
            <a:avLst/>
          </a:prstGeom>
          <a:pattFill prst="wdUpDiag">
            <a:fgClr>
              <a:schemeClr val="tx1">
                <a:alpha val="79999"/>
              </a:schemeClr>
            </a:fgClr>
            <a:bgClr>
              <a:schemeClr val="accent1">
                <a:alpha val="79999"/>
              </a:schemeClr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5619" tIns="47809" rIns="95619" bIns="47809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43740" name="WordArt 28"/>
          <p:cNvSpPr>
            <a:spLocks noChangeArrowheads="1" noChangeShapeType="1" noTextEdit="1"/>
          </p:cNvSpPr>
          <p:nvPr/>
        </p:nvSpPr>
        <p:spPr bwMode="auto">
          <a:xfrm>
            <a:off x="6256338" y="2481263"/>
            <a:ext cx="1608137" cy="1096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50%</a:t>
            </a:r>
          </a:p>
          <a:p>
            <a:r>
              <a:rPr lang="cs-CZ" sz="3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deeper</a:t>
            </a:r>
            <a:endParaRPr lang="cs-CZ" sz="3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43741" name="Text Box 29"/>
          <p:cNvSpPr txBox="1">
            <a:spLocks noChangeArrowheads="1"/>
          </p:cNvSpPr>
          <p:nvPr/>
        </p:nvSpPr>
        <p:spPr bwMode="auto">
          <a:xfrm>
            <a:off x="6181725" y="3900488"/>
            <a:ext cx="1755775" cy="1265237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lIns="95619" tIns="47809" rIns="95619" bIns="47809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Calibri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endParaRPr lang="en-US" sz="19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cs-CZ" sz="1900">
              <a:latin typeface="Calibri" pitchFamily="34" charset="0"/>
            </a:endParaRPr>
          </a:p>
        </p:txBody>
      </p:sp>
      <p:sp>
        <p:nvSpPr>
          <p:cNvPr id="243742" name="WordArt 30"/>
          <p:cNvSpPr>
            <a:spLocks noChangeArrowheads="1" noChangeShapeType="1" noTextEdit="1"/>
          </p:cNvSpPr>
          <p:nvPr/>
        </p:nvSpPr>
        <p:spPr bwMode="auto">
          <a:xfrm>
            <a:off x="6254750" y="4057650"/>
            <a:ext cx="1608138" cy="1096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3x </a:t>
            </a:r>
          </a:p>
          <a:p>
            <a:r>
              <a:rPr lang="cs-CZ" sz="3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longer</a:t>
            </a:r>
          </a:p>
        </p:txBody>
      </p:sp>
      <p:sp>
        <p:nvSpPr>
          <p:cNvPr id="243744" name="Line 32"/>
          <p:cNvSpPr>
            <a:spLocks noChangeShapeType="1"/>
          </p:cNvSpPr>
          <p:nvPr/>
        </p:nvSpPr>
        <p:spPr bwMode="auto">
          <a:xfrm>
            <a:off x="4608513" y="2879725"/>
            <a:ext cx="0" cy="29797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76250" y="3733800"/>
            <a:ext cx="1169988" cy="746125"/>
            <a:chOff x="1" y="2115"/>
            <a:chExt cx="726" cy="432"/>
          </a:xfrm>
        </p:grpSpPr>
        <p:sp>
          <p:nvSpPr>
            <p:cNvPr id="28705" name="Text Box 34"/>
            <p:cNvSpPr txBox="1">
              <a:spLocks noChangeArrowheads="1"/>
            </p:cNvSpPr>
            <p:nvPr/>
          </p:nvSpPr>
          <p:spPr bwMode="auto">
            <a:xfrm>
              <a:off x="1" y="2115"/>
              <a:ext cx="726" cy="43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b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700">
                  <a:latin typeface="Calibri" pitchFamily="34" charset="0"/>
                </a:rPr>
                <a:t>   </a:t>
              </a:r>
            </a:p>
            <a:p>
              <a:pPr>
                <a:spcBef>
                  <a:spcPct val="50000"/>
                </a:spcBef>
              </a:pPr>
              <a:endParaRPr lang="cs-CZ" sz="1700">
                <a:latin typeface="Calibri" pitchFamily="34" charset="0"/>
              </a:endParaRPr>
            </a:p>
          </p:txBody>
        </p:sp>
        <p:sp>
          <p:nvSpPr>
            <p:cNvPr id="2870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6" y="2203"/>
              <a:ext cx="665" cy="2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cs-CZ" sz="3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~20%</a:t>
              </a:r>
            </a:p>
          </p:txBody>
        </p:sp>
      </p:grpSp>
      <p:sp>
        <p:nvSpPr>
          <p:cNvPr id="243750" name="Text Box 38"/>
          <p:cNvSpPr txBox="1">
            <a:spLocks noChangeArrowheads="1"/>
          </p:cNvSpPr>
          <p:nvPr/>
        </p:nvSpPr>
        <p:spPr bwMode="auto">
          <a:xfrm>
            <a:off x="4864100" y="3665538"/>
            <a:ext cx="1169988" cy="7493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lIns="95619" tIns="47809" rIns="95619" bIns="47809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endParaRPr lang="cs-CZ" sz="1700">
              <a:latin typeface="Calibri" pitchFamily="34" charset="0"/>
            </a:endParaRPr>
          </a:p>
        </p:txBody>
      </p:sp>
      <p:sp>
        <p:nvSpPr>
          <p:cNvPr id="28699" name="Rectangle 40"/>
          <p:cNvSpPr>
            <a:spLocks noChangeArrowheads="1"/>
          </p:cNvSpPr>
          <p:nvPr/>
        </p:nvSpPr>
        <p:spPr bwMode="auto">
          <a:xfrm>
            <a:off x="900113" y="404813"/>
            <a:ext cx="6192837" cy="936625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</p:spPr>
        <p:txBody>
          <a:bodyPr wrap="none" lIns="95619" tIns="47809" rIns="95619" bIns="47809" anchor="ctr"/>
          <a:lstStyle/>
          <a:p>
            <a:r>
              <a:rPr lang="cs-CZ" sz="6000" b="1">
                <a:solidFill>
                  <a:srgbClr val="00B050"/>
                </a:solidFill>
                <a:latin typeface="Calibri" pitchFamily="34" charset="0"/>
              </a:rPr>
              <a:t>Dopady šoků</a:t>
            </a:r>
            <a:r>
              <a:rPr lang="cs-CZ" sz="6000">
                <a:solidFill>
                  <a:srgbClr val="00B050"/>
                </a:solidFill>
                <a:latin typeface="Calibri" pitchFamily="34" charset="0"/>
              </a:rPr>
              <a:t> </a:t>
            </a:r>
            <a:endParaRPr lang="en-GB" sz="6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3751" name="WordArt 39"/>
          <p:cNvSpPr>
            <a:spLocks noChangeArrowheads="1" noChangeShapeType="1" noTextEdit="1"/>
          </p:cNvSpPr>
          <p:nvPr/>
        </p:nvSpPr>
        <p:spPr bwMode="auto">
          <a:xfrm>
            <a:off x="4899025" y="3816350"/>
            <a:ext cx="1073150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~40%</a:t>
            </a:r>
          </a:p>
        </p:txBody>
      </p:sp>
      <p:sp>
        <p:nvSpPr>
          <p:cNvPr id="243734" name="Text Box 22"/>
          <p:cNvSpPr txBox="1">
            <a:spLocks noChangeArrowheads="1"/>
          </p:cNvSpPr>
          <p:nvPr/>
        </p:nvSpPr>
        <p:spPr bwMode="auto">
          <a:xfrm>
            <a:off x="2451100" y="5849938"/>
            <a:ext cx="25606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619" tIns="47809" rIns="95619" bIns="47809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Times New Roman" pitchFamily="18" charset="0"/>
              </a:rPr>
              <a:t>18 months</a:t>
            </a:r>
            <a:endParaRPr lang="cs-CZ" sz="1900">
              <a:latin typeface="Times New Roman" pitchFamily="18" charset="0"/>
            </a:endParaRPr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>
            <a:off x="2779713" y="5859463"/>
            <a:ext cx="17573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95619" tIns="47809" rIns="95619" bIns="47809" anchor="b" anchorCtr="1"/>
          <a:lstStyle/>
          <a:p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287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4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3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3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3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1" grpId="0" animBg="1"/>
      <p:bldP spid="243722" grpId="0" animBg="1"/>
      <p:bldP spid="243723" grpId="0" animBg="1"/>
      <p:bldP spid="243724" grpId="0" animBg="1"/>
      <p:bldP spid="243725" grpId="0" animBg="1"/>
      <p:bldP spid="243726" grpId="0" animBg="1"/>
      <p:bldP spid="243727" grpId="0" animBg="1"/>
      <p:bldP spid="243728" grpId="0" animBg="1"/>
      <p:bldP spid="243729" grpId="0" animBg="1"/>
      <p:bldP spid="243733" grpId="0"/>
      <p:bldP spid="243735" grpId="0" animBg="1"/>
      <p:bldP spid="243736" grpId="0" animBg="1"/>
      <p:bldP spid="243737" grpId="0" animBg="1"/>
      <p:bldP spid="243738" grpId="0" animBg="1"/>
      <p:bldP spid="243739" grpId="0" animBg="1"/>
      <p:bldP spid="243740" grpId="0" animBg="1"/>
      <p:bldP spid="243741" grpId="0" animBg="1"/>
      <p:bldP spid="243742" grpId="0" animBg="1"/>
      <p:bldP spid="243744" grpId="0" animBg="1"/>
      <p:bldP spid="243750" grpId="0" animBg="1" autoUpdateAnimBg="0"/>
      <p:bldP spid="243751" grpId="0" animBg="1"/>
      <p:bldP spid="243734" grpId="0"/>
      <p:bldP spid="2437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DJI</a:t>
            </a:r>
            <a:endParaRPr lang="cs-CZ" dirty="0"/>
          </a:p>
        </p:txBody>
      </p:sp>
      <p:pic>
        <p:nvPicPr>
          <p:cNvPr id="1026" name="Picture 2" descr="C:\Users\REKTOR\Desktop\z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994"/>
            <a:ext cx="762000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642938" y="785813"/>
            <a:ext cx="8229600" cy="1071562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B050"/>
                </a:solidFill>
              </a:rPr>
              <a:t>Časové souvislosti INSTITUCIONÁLNÍCH   ZMĚN </a:t>
            </a:r>
            <a:endParaRPr lang="cs-CZ" sz="3200" smtClean="0">
              <a:solidFill>
                <a:srgbClr val="00B05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14313" y="1857375"/>
          <a:ext cx="8715375" cy="4416552"/>
        </p:xfrm>
        <a:graphic>
          <a:graphicData uri="http://schemas.openxmlformats.org/drawingml/2006/table">
            <a:tbl>
              <a:tblPr/>
              <a:tblGrid>
                <a:gridCol w="1111250"/>
                <a:gridCol w="2032000"/>
                <a:gridCol w="2376487"/>
                <a:gridCol w="3195638"/>
              </a:tblGrid>
              <a:tr h="595081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Časový horizont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Efekt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Příklady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081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1.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přítomnost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Přizpůsobení cenám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Alokační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 pravidla (kontrola)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081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2.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1-10 let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Tvorba organizací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Smluvní 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agenda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081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3.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10- 100 let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Definování 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I prostředí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Právní systém 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vč.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vlastn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. práv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822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Více jak 100 let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Způsoby chování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6B4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Tradice,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6B4"/>
                          </a:solidFill>
                          <a:effectLst/>
                          <a:latin typeface="+mn-lt"/>
                          <a:cs typeface="Arial" charset="0"/>
                        </a:rPr>
                        <a:t> reputace, čest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38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84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  <a:t/>
            </a:r>
            <a:b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</a:br>
            <a: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  <a:t/>
            </a:r>
            <a:b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</a:br>
            <a: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  <a:t>Institucionální kvalita a její hodnocení.</a:t>
            </a:r>
            <a:br>
              <a:rPr lang="cs-CZ" b="1" dirty="0" smtClean="0">
                <a:solidFill>
                  <a:srgbClr val="00B050"/>
                </a:solidFill>
                <a:ea typeface="Calibri" pitchFamily="34" charset="0"/>
                <a:cs typeface="Arial" charset="0"/>
              </a:rPr>
            </a:br>
            <a:r>
              <a:rPr lang="cs-CZ" sz="1600" dirty="0">
                <a:solidFill>
                  <a:srgbClr val="002060"/>
                </a:solidFill>
              </a:rPr>
              <a:t/>
            </a:r>
            <a:br>
              <a:rPr lang="cs-CZ" sz="1600" dirty="0">
                <a:solidFill>
                  <a:srgbClr val="002060"/>
                </a:solidFill>
              </a:rPr>
            </a:br>
            <a:r>
              <a:rPr lang="cs-CZ" sz="1600" dirty="0" smtClean="0">
                <a:solidFill>
                  <a:srgbClr val="002060"/>
                </a:solidFill>
              </a:rPr>
              <a:t/>
            </a:r>
            <a:br>
              <a:rPr lang="cs-CZ" sz="1600" dirty="0" smtClean="0">
                <a:solidFill>
                  <a:srgbClr val="002060"/>
                </a:solidFill>
              </a:rPr>
            </a:br>
            <a:endParaRPr lang="cs-CZ" dirty="0" smtClean="0">
              <a:ea typeface="Calibri" pitchFamily="34" charset="0"/>
              <a:cs typeface="Arial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200" b="1" dirty="0" smtClean="0">
                <a:solidFill>
                  <a:srgbClr val="0070C0"/>
                </a:solidFill>
              </a:rPr>
              <a:t>V současnosti zpracováváme celkem 21 indexů IQ z těchto pramenů: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UN DP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b="1" dirty="0" err="1" smtClean="0">
                <a:solidFill>
                  <a:srgbClr val="0070C0"/>
                </a:solidFill>
              </a:rPr>
              <a:t>The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Economist</a:t>
            </a:r>
            <a:r>
              <a:rPr lang="cs-CZ" sz="2000" b="1" dirty="0" smtClean="0">
                <a:solidFill>
                  <a:srgbClr val="0070C0"/>
                </a:solidFill>
              </a:rPr>
              <a:t> Inteligence Unit´s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b="1" dirty="0" err="1" smtClean="0">
                <a:solidFill>
                  <a:srgbClr val="0070C0"/>
                </a:solidFill>
              </a:rPr>
              <a:t>Legatum</a:t>
            </a:r>
            <a:r>
              <a:rPr lang="cs-CZ" sz="2000" b="1" dirty="0" smtClean="0">
                <a:solidFill>
                  <a:srgbClr val="0070C0"/>
                </a:solidFill>
              </a:rPr>
              <a:t> Institute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New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Economic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Foundation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000" b="1" dirty="0" err="1" smtClean="0">
                <a:solidFill>
                  <a:srgbClr val="0070C0"/>
                </a:solidFill>
              </a:rPr>
              <a:t>International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Living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OECD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The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Heritage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Foundation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cs-CZ" sz="1600" dirty="0" smtClean="0"/>
          </a:p>
          <a:p>
            <a:pPr algn="l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The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Frazer</a:t>
            </a:r>
            <a:r>
              <a:rPr lang="cs-CZ" sz="2000" b="1" dirty="0" smtClean="0">
                <a:solidFill>
                  <a:srgbClr val="0070C0"/>
                </a:solidFill>
              </a:rPr>
              <a:t> Institute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The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Freedom</a:t>
            </a:r>
            <a:r>
              <a:rPr lang="cs-CZ" sz="2000" b="1" dirty="0" smtClean="0">
                <a:solidFill>
                  <a:srgbClr val="0070C0"/>
                </a:solidFill>
              </a:rPr>
              <a:t> House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Yale</a:t>
            </a:r>
            <a:r>
              <a:rPr lang="cs-CZ" sz="2000" b="1" dirty="0" smtClean="0">
                <a:solidFill>
                  <a:srgbClr val="0070C0"/>
                </a:solidFill>
              </a:rPr>
              <a:t> Center </a:t>
            </a:r>
            <a:r>
              <a:rPr lang="cs-CZ" sz="2000" b="1" dirty="0" err="1" smtClean="0">
                <a:solidFill>
                  <a:srgbClr val="0070C0"/>
                </a:solidFill>
              </a:rPr>
              <a:t>for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Environmental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Law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and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Policy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Transparecy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Internationlal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The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Milken</a:t>
            </a:r>
            <a:r>
              <a:rPr lang="cs-CZ" sz="2000" b="1" dirty="0" smtClean="0">
                <a:solidFill>
                  <a:srgbClr val="0070C0"/>
                </a:solidFill>
              </a:rPr>
              <a:t> Institute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International</a:t>
            </a:r>
            <a:r>
              <a:rPr lang="cs-CZ" sz="2000" b="1" dirty="0" smtClean="0">
                <a:solidFill>
                  <a:srgbClr val="0070C0"/>
                </a:solidFill>
              </a:rPr>
              <a:t> Budget </a:t>
            </a:r>
            <a:r>
              <a:rPr lang="cs-CZ" sz="2000" b="1" dirty="0" err="1" smtClean="0">
                <a:solidFill>
                  <a:srgbClr val="0070C0"/>
                </a:solidFill>
              </a:rPr>
              <a:t>Partnership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Governance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Matters</a:t>
            </a:r>
            <a:r>
              <a:rPr lang="cs-CZ" sz="2000" b="1" dirty="0" smtClean="0">
                <a:solidFill>
                  <a:srgbClr val="0070C0"/>
                </a:solidFill>
              </a:rPr>
              <a:t> – WB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Global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Competitivnes</a:t>
            </a:r>
            <a:r>
              <a:rPr lang="cs-CZ" sz="2000" b="1" dirty="0" smtClean="0">
                <a:solidFill>
                  <a:srgbClr val="0070C0"/>
                </a:solidFill>
              </a:rPr>
              <a:t> Report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Doing</a:t>
            </a:r>
            <a:r>
              <a:rPr lang="cs-CZ" sz="2000" b="1" dirty="0" smtClean="0">
                <a:solidFill>
                  <a:srgbClr val="0070C0"/>
                </a:solidFill>
              </a:rPr>
              <a:t> Business – WB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Japan Center </a:t>
            </a:r>
            <a:r>
              <a:rPr lang="cs-CZ" sz="2000" b="1" dirty="0" err="1" smtClean="0">
                <a:solidFill>
                  <a:srgbClr val="0070C0"/>
                </a:solidFill>
              </a:rPr>
              <a:t>for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Economic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Research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CES VŠEM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220072" y="4077072"/>
            <a:ext cx="3607594" cy="1512168"/>
          </a:xfrm>
        </p:spPr>
        <p:txBody>
          <a:bodyPr anchor="t">
            <a:noAutofit/>
          </a:bodyPr>
          <a:lstStyle/>
          <a:p>
            <a:pPr algn="l" eaLnBrk="1">
              <a:lnSpc>
                <a:spcPct val="150000"/>
              </a:lnSpc>
            </a:pPr>
            <a:r>
              <a:rPr lang="cs-CZ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Vzor citace: CES VŠEM, NOZV NVR: Konkurenční schopnost České republiky 2011–2012. Praha: </a:t>
            </a:r>
            <a:r>
              <a:rPr lang="cs-CZ" sz="1400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Linde</a:t>
            </a:r>
            <a:r>
              <a:rPr lang="cs-CZ" sz="1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, 2013. 168 s. ISBN 978-80-7201-910-6</a:t>
            </a:r>
          </a:p>
        </p:txBody>
      </p:sp>
      <p:pic>
        <p:nvPicPr>
          <p:cNvPr id="2" name="Picture 2" descr="desky_ro_enka2011_12_vyrez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70" y="71437"/>
            <a:ext cx="4712643" cy="6697266"/>
          </a:xfrm>
          <a:prstGeom prst="rect">
            <a:avLst/>
          </a:prstGeom>
          <a:noFill/>
          <a:ln w="25400" cap="flat" cmpd="sng">
            <a:solidFill>
              <a:srgbClr val="F0F5F3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25400" dir="3599997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223867" y="276820"/>
            <a:ext cx="3554016" cy="3554016"/>
            <a:chOff x="0" y="0"/>
            <a:chExt cx="398" cy="398"/>
          </a:xfrm>
        </p:grpSpPr>
        <p:pic>
          <p:nvPicPr>
            <p:cNvPr id="3079" name="Picture 4" descr="CD_obal4_Str_nka_1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98" cy="3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80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" y="-7"/>
              <a:ext cx="418" cy="424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  <a:effectLst/>
          </p:spPr>
        </p:pic>
      </p:grpSp>
      <p:pic>
        <p:nvPicPr>
          <p:cNvPr id="3077" name="Picture 6" descr="nozv_male3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1336" y="5545336"/>
            <a:ext cx="857250" cy="857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3078" name="Picture 7" descr="Logo_CES_DEF_2009___kopie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2430" y="5735092"/>
            <a:ext cx="2634258" cy="76795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728191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4) DATA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Převážná část ukazatelů IQ v podstatě nezaznamenala „cyklický“ vývoj. Jako příklad je v tabulce uveden vývoj  GM hodnotící kvalitu správy. </a:t>
            </a:r>
            <a:endParaRPr lang="cs-CZ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5" y="2636912"/>
          <a:ext cx="8208911" cy="3744418"/>
        </p:xfrm>
        <a:graphic>
          <a:graphicData uri="http://schemas.openxmlformats.org/drawingml/2006/table">
            <a:tbl>
              <a:tblPr/>
              <a:tblGrid>
                <a:gridCol w="1584177"/>
                <a:gridCol w="1512167"/>
                <a:gridCol w="1512167"/>
                <a:gridCol w="1512167"/>
                <a:gridCol w="2088233"/>
              </a:tblGrid>
              <a:tr h="41871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2006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651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EU - 27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70C0"/>
                          </a:solidFill>
                          <a:latin typeface="Verdana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EU - 15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1,33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ČR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SR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0,79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>
                          <a:solidFill>
                            <a:srgbClr val="0070C0"/>
                          </a:solidFill>
                          <a:latin typeface="Verdana"/>
                        </a:rPr>
                        <a:t>Pramen</a:t>
                      </a:r>
                      <a:r>
                        <a:rPr lang="en-US" sz="1600" b="1" i="1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: World Bank - </a:t>
                      </a:r>
                      <a:r>
                        <a:rPr lang="en-US" sz="1600" b="1" i="1" u="none" strike="noStrike" dirty="0" err="1">
                          <a:solidFill>
                            <a:srgbClr val="0070C0"/>
                          </a:solidFill>
                          <a:latin typeface="Verdana"/>
                        </a:rPr>
                        <a:t>Databáze</a:t>
                      </a:r>
                      <a:r>
                        <a:rPr lang="en-US" sz="1600" b="1" i="1" u="none" strike="noStrike" dirty="0">
                          <a:solidFill>
                            <a:srgbClr val="0070C0"/>
                          </a:solidFill>
                          <a:latin typeface="Verdana"/>
                        </a:rPr>
                        <a:t> Governance Matters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1" u="none" strike="noStrike" dirty="0">
                        <a:solidFill>
                          <a:srgbClr val="0070C0"/>
                        </a:solidFill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23528" y="6453337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E N T R U M   E K O N O M I C K Ý CH   S T U D I Í   V Y S O K É   Š K O L Y   E K O N O M I E   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5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Ekonomická svoboda jako ukazatel 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institucionální kvality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00B050"/>
                </a:solidFill>
              </a:rPr>
              <a:t>Výchozí otázka 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00B050"/>
                </a:solidFill>
              </a:rPr>
              <a:t>Jaký dopad bude mít právě probíhající krize a s tím související příjímání nových vládních opatření na až dosud stoupající trend v úrovni ekonomické svobody ve světě?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Hledáme odpověď na tuto otázku v nových datech publikovanými dvěma organizacemi – </a:t>
            </a:r>
            <a:r>
              <a:rPr lang="cs-CZ" b="1" dirty="0" err="1" smtClean="0">
                <a:solidFill>
                  <a:srgbClr val="002060"/>
                </a:solidFill>
              </a:rPr>
              <a:t>Fraser</a:t>
            </a:r>
            <a:r>
              <a:rPr lang="cs-CZ" b="1" dirty="0" smtClean="0">
                <a:solidFill>
                  <a:srgbClr val="002060"/>
                </a:solidFill>
              </a:rPr>
              <a:t> Institute a </a:t>
            </a:r>
            <a:r>
              <a:rPr lang="cs-CZ" b="1" dirty="0" err="1" smtClean="0">
                <a:solidFill>
                  <a:srgbClr val="002060"/>
                </a:solidFill>
              </a:rPr>
              <a:t>Heritage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Foundation</a:t>
            </a:r>
            <a:r>
              <a:rPr lang="cs-CZ" b="1" dirty="0" smtClean="0">
                <a:solidFill>
                  <a:srgbClr val="00206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Problémy IES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2000" b="1" dirty="0" smtClean="0">
                <a:solidFill>
                  <a:srgbClr val="0070C0"/>
                </a:solidFill>
              </a:rPr>
              <a:t>Historické a kulturní odlišnosti  </a:t>
            </a:r>
          </a:p>
          <a:p>
            <a:pPr marL="0" lvl="0" indent="0">
              <a:buNone/>
            </a:pPr>
            <a:r>
              <a:rPr lang="cs-CZ" sz="2000" b="1" i="1" dirty="0" smtClean="0">
                <a:solidFill>
                  <a:srgbClr val="0070C0"/>
                </a:solidFill>
              </a:rPr>
              <a:t>	- nemusí </a:t>
            </a:r>
            <a:r>
              <a:rPr lang="cs-CZ" sz="2000" b="1" i="1" dirty="0" smtClean="0">
                <a:solidFill>
                  <a:srgbClr val="0070C0"/>
                </a:solidFill>
              </a:rPr>
              <a:t>být </a:t>
            </a:r>
            <a:r>
              <a:rPr lang="cs-CZ" sz="2000" b="1" i="1" dirty="0" smtClean="0">
                <a:solidFill>
                  <a:srgbClr val="0070C0"/>
                </a:solidFill>
              </a:rPr>
              <a:t>vždy pravda</a:t>
            </a:r>
            <a:r>
              <a:rPr lang="cs-CZ" sz="2000" b="1" i="1" dirty="0" smtClean="0">
                <a:solidFill>
                  <a:srgbClr val="0070C0"/>
                </a:solidFill>
              </a:rPr>
              <a:t>, že nejsvobodnější trh a nejsilnější </a:t>
            </a:r>
            <a:r>
              <a:rPr lang="cs-CZ" sz="2000" b="1" i="1" dirty="0" smtClean="0">
                <a:solidFill>
                  <a:srgbClr val="0070C0"/>
                </a:solidFill>
              </a:rPr>
              <a:t>	ochrana </a:t>
            </a:r>
            <a:r>
              <a:rPr lang="cs-CZ" sz="2000" b="1" i="1" dirty="0" smtClean="0">
                <a:solidFill>
                  <a:srgbClr val="0070C0"/>
                </a:solidFill>
              </a:rPr>
              <a:t>soukromých vlastnických práv jsou nejlepší pro </a:t>
            </a:r>
            <a:r>
              <a:rPr lang="cs-CZ" sz="2000" b="1" i="1" dirty="0" smtClean="0">
                <a:solidFill>
                  <a:srgbClr val="0070C0"/>
                </a:solidFill>
              </a:rPr>
              <a:t>	hospodářský </a:t>
            </a:r>
            <a:r>
              <a:rPr lang="cs-CZ" sz="2000" b="1" i="1" dirty="0" smtClean="0">
                <a:solidFill>
                  <a:srgbClr val="0070C0"/>
                </a:solidFill>
              </a:rPr>
              <a:t>rozvoj</a:t>
            </a:r>
            <a:r>
              <a:rPr lang="cs-CZ" sz="2000" b="1" i="1" dirty="0" smtClean="0">
                <a:solidFill>
                  <a:srgbClr val="0070C0"/>
                </a:solidFill>
              </a:rPr>
              <a:t>.</a:t>
            </a:r>
          </a:p>
          <a:p>
            <a:pPr marL="0" lvl="0" indent="0">
              <a:buNone/>
            </a:pPr>
            <a:endParaRPr lang="cs-CZ" sz="2000" b="1" i="1" dirty="0" smtClean="0">
              <a:solidFill>
                <a:srgbClr val="0070C0"/>
              </a:solidFill>
            </a:endParaRPr>
          </a:p>
          <a:p>
            <a:pPr lvl="0"/>
            <a:r>
              <a:rPr lang="cs-CZ" sz="2000" b="1" dirty="0" smtClean="0">
                <a:solidFill>
                  <a:srgbClr val="0070C0"/>
                </a:solidFill>
              </a:rPr>
              <a:t>Diskuze je vedená „</a:t>
            </a:r>
            <a:r>
              <a:rPr lang="cs-CZ" sz="2000" b="1" dirty="0" err="1" smtClean="0">
                <a:solidFill>
                  <a:srgbClr val="0070C0"/>
                </a:solidFill>
              </a:rPr>
              <a:t>anglo</a:t>
            </a:r>
            <a:r>
              <a:rPr lang="cs-CZ" sz="2000" b="1" dirty="0" smtClean="0">
                <a:solidFill>
                  <a:srgbClr val="0070C0"/>
                </a:solidFill>
              </a:rPr>
              <a:t>-saskými“ </a:t>
            </a:r>
            <a:r>
              <a:rPr lang="cs-CZ" sz="2000" b="1" dirty="0" smtClean="0">
                <a:solidFill>
                  <a:srgbClr val="0070C0"/>
                </a:solidFill>
              </a:rPr>
              <a:t>institucemi</a:t>
            </a:r>
          </a:p>
          <a:p>
            <a:pPr marL="0" lv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	</a:t>
            </a:r>
            <a:r>
              <a:rPr lang="cs-CZ" sz="2000" b="1" dirty="0" smtClean="0">
                <a:solidFill>
                  <a:srgbClr val="0070C0"/>
                </a:solidFill>
              </a:rPr>
              <a:t>– </a:t>
            </a:r>
            <a:r>
              <a:rPr lang="cs-CZ" sz="2000" b="1" i="1" dirty="0" smtClean="0">
                <a:solidFill>
                  <a:srgbClr val="0070C0"/>
                </a:solidFill>
              </a:rPr>
              <a:t>nadřazenost pojetí </a:t>
            </a:r>
            <a:endParaRPr lang="cs-CZ" sz="20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b="1" i="1" dirty="0">
                <a:solidFill>
                  <a:srgbClr val="0070C0"/>
                </a:solidFill>
              </a:rPr>
              <a:t>	</a:t>
            </a:r>
            <a:r>
              <a:rPr lang="cs-CZ" sz="2000" b="1" i="1" dirty="0" smtClean="0">
                <a:solidFill>
                  <a:srgbClr val="0070C0"/>
                </a:solidFill>
              </a:rPr>
              <a:t>- </a:t>
            </a:r>
            <a:r>
              <a:rPr lang="cs-CZ" sz="2000" b="1" i="1" dirty="0">
                <a:solidFill>
                  <a:srgbClr val="0070C0"/>
                </a:solidFill>
              </a:rPr>
              <a:t>Méně rozvinuté země jsou tlačeny do Institucionálního prostředí, </a:t>
            </a:r>
            <a:r>
              <a:rPr lang="cs-CZ" sz="2000" b="1" i="1" dirty="0" smtClean="0">
                <a:solidFill>
                  <a:srgbClr val="0070C0"/>
                </a:solidFill>
              </a:rPr>
              <a:t>	které </a:t>
            </a:r>
            <a:r>
              <a:rPr lang="cs-CZ" sz="2000" b="1" i="1" dirty="0">
                <a:solidFill>
                  <a:srgbClr val="0070C0"/>
                </a:solidFill>
              </a:rPr>
              <a:t>NEODPOVÍDÁ  STUPNI JEJICH </a:t>
            </a:r>
            <a:r>
              <a:rPr lang="cs-CZ" sz="2000" b="1" i="1" dirty="0" smtClean="0">
                <a:solidFill>
                  <a:srgbClr val="0070C0"/>
                </a:solidFill>
              </a:rPr>
              <a:t>ROZVOJE</a:t>
            </a:r>
          </a:p>
          <a:p>
            <a:pPr marL="0" indent="0">
              <a:buNone/>
            </a:pPr>
            <a:endParaRPr lang="cs-CZ" sz="2000" b="1" i="1" dirty="0" smtClean="0">
              <a:solidFill>
                <a:srgbClr val="0070C0"/>
              </a:solidFill>
            </a:endParaRPr>
          </a:p>
          <a:p>
            <a:pPr lvl="0"/>
            <a:r>
              <a:rPr lang="cs-CZ" sz="2000" b="1" dirty="0" smtClean="0">
                <a:solidFill>
                  <a:srgbClr val="0070C0"/>
                </a:solidFill>
              </a:rPr>
              <a:t>Chápeme dobře „institucionální změny“ </a:t>
            </a:r>
            <a:r>
              <a:rPr lang="cs-CZ" sz="2000" b="1" dirty="0" smtClean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cs-CZ" sz="2000" b="1" dirty="0" smtClean="0">
                <a:solidFill>
                  <a:srgbClr val="0070C0"/>
                </a:solidFill>
              </a:rPr>
              <a:t>Jsou </a:t>
            </a:r>
            <a:r>
              <a:rPr lang="cs-CZ" sz="2000" b="1" dirty="0">
                <a:solidFill>
                  <a:srgbClr val="0070C0"/>
                </a:solidFill>
              </a:rPr>
              <a:t>způsobeny růstem nebo růst podporuje (vyvolává( tyto změny.</a:t>
            </a:r>
          </a:p>
          <a:p>
            <a:pPr lvl="1"/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Problém </a:t>
            </a:r>
            <a:r>
              <a:rPr lang="cs-CZ" sz="2000" b="1" dirty="0" smtClean="0">
                <a:solidFill>
                  <a:srgbClr val="0070C0"/>
                </a:solidFill>
              </a:rPr>
              <a:t>„GLOBAL STANDARD INSTITUTIONS“ 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	</a:t>
            </a:r>
            <a:r>
              <a:rPr lang="cs-CZ" sz="2000" b="1" dirty="0" smtClean="0">
                <a:solidFill>
                  <a:srgbClr val="0070C0"/>
                </a:solidFill>
              </a:rPr>
              <a:t>- </a:t>
            </a:r>
            <a:r>
              <a:rPr lang="cs-CZ" sz="2000" b="1" dirty="0" smtClean="0">
                <a:solidFill>
                  <a:srgbClr val="0070C0"/>
                </a:solidFill>
              </a:rPr>
              <a:t>(</a:t>
            </a:r>
            <a:r>
              <a:rPr lang="cs-CZ" sz="2000" b="1" dirty="0" smtClean="0">
                <a:solidFill>
                  <a:srgbClr val="0070C0"/>
                </a:solidFill>
              </a:rPr>
              <a:t>ve světle Washingtonského konsensu I. a II.)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SYMB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91000"/>
            <a:ext cx="2360613" cy="2381250"/>
          </a:xfrm>
          <a:prstGeom prst="rect">
            <a:avLst/>
          </a:prstGeom>
          <a:noFill/>
        </p:spPr>
      </p:pic>
      <p:graphicFrame>
        <p:nvGraphicFramePr>
          <p:cNvPr id="10138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006600"/>
          <a:ext cx="7685088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af" r:id="rId5" imgW="11677627" imgH="6857865" progId="Excel.Sheet.8">
                  <p:embed/>
                </p:oleObj>
              </mc:Choice>
              <mc:Fallback>
                <p:oleObj name="Graf" r:id="rId5" imgW="11677627" imgH="685786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06600"/>
                        <a:ext cx="7685088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8424863" cy="1511300"/>
          </a:xfrm>
          <a:noFill/>
          <a:ln/>
        </p:spPr>
        <p:txBody>
          <a:bodyPr/>
          <a:lstStyle/>
          <a:p>
            <a:pPr marL="446088" indent="-446088">
              <a:spcBef>
                <a:spcPct val="0"/>
              </a:spcBef>
              <a:buClr>
                <a:srgbClr val="FFFF00"/>
              </a:buClr>
              <a:buSzPct val="130000"/>
              <a:buFontTx/>
              <a:buNone/>
            </a:pPr>
            <a:r>
              <a:rPr lang="cs-CZ" sz="2800" b="1" dirty="0">
                <a:solidFill>
                  <a:srgbClr val="00B050"/>
                </a:solidFill>
              </a:rPr>
              <a:t>Proč se zabývat institucionálními aspekty ?</a:t>
            </a:r>
          </a:p>
          <a:p>
            <a:pPr marL="446088" indent="-446088">
              <a:spcBef>
                <a:spcPct val="0"/>
              </a:spcBef>
              <a:buClr>
                <a:srgbClr val="FFFF00"/>
              </a:buClr>
              <a:buSzPct val="130000"/>
              <a:buFontTx/>
              <a:buNone/>
            </a:pPr>
            <a:r>
              <a:rPr lang="cs-CZ" sz="2800" b="1" dirty="0">
                <a:solidFill>
                  <a:srgbClr val="00B050"/>
                </a:solidFill>
              </a:rPr>
              <a:t>	Protože se ukazuje, že „instituce za něco mohou“</a:t>
            </a:r>
          </a:p>
          <a:p>
            <a:pPr marL="1319213" lvl="2"/>
            <a:endParaRPr lang="cs-CZ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2056807"/>
          <a:ext cx="7685088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af" r:id="rId7" imgW="11677627" imgH="6857865" progId="Excel.Sheet.8">
                  <p:embed/>
                </p:oleObj>
              </mc:Choice>
              <mc:Fallback>
                <p:oleObj name="Graf" r:id="rId7" imgW="11677627" imgH="685786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6807"/>
                        <a:ext cx="7685088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0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>
              <a:defRPr/>
            </a:pPr>
            <a:r>
              <a:rPr lang="cs-CZ" sz="6000" b="1" dirty="0" smtClean="0">
                <a:solidFill>
                  <a:srgbClr val="00B050"/>
                </a:solidFill>
              </a:rPr>
              <a:t>VÝCHODISKO :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cs-CZ" sz="2400" i="1" dirty="0" smtClean="0">
              <a:solidFill>
                <a:schemeClr val="accent5"/>
              </a:solidFill>
            </a:endParaRPr>
          </a:p>
          <a:p>
            <a:pPr>
              <a:buFont typeface="Arial" charset="0"/>
              <a:buNone/>
              <a:defRPr/>
            </a:pPr>
            <a:endParaRPr lang="cs-CZ" sz="2400" i="1" dirty="0" smtClean="0">
              <a:solidFill>
                <a:schemeClr val="accent5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1. </a:t>
            </a:r>
            <a:r>
              <a:rPr lang="cs-CZ" sz="2400" b="1" dirty="0" smtClean="0">
                <a:solidFill>
                  <a:srgbClr val="0070C0"/>
                </a:solidFill>
              </a:rPr>
              <a:t>Krize jsou nedílnou a spontánní součástí vývoje společnosti</a:t>
            </a:r>
            <a:endParaRPr lang="cs-CZ" sz="2000" i="1" dirty="0" smtClean="0">
              <a:solidFill>
                <a:srgbClr val="00B050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cs-CZ" sz="20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2. Spontánní adaptabilita ekonomiky je překvapivě úspěšná</a:t>
            </a:r>
          </a:p>
          <a:p>
            <a:pPr>
              <a:buFont typeface="Arial" charset="0"/>
              <a:buNone/>
              <a:defRPr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3. Krize vytvářejí prostor pro tvořivou destrukci, změny politik i institucí </a:t>
            </a:r>
          </a:p>
          <a:p>
            <a:pPr>
              <a:buFont typeface="Arial" charset="0"/>
              <a:buNone/>
              <a:defRPr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4. Adaptace na krize v hodnocení institucionální kvality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>
                <a:solidFill>
                  <a:srgbClr val="00B050"/>
                </a:solidFill>
              </a:rPr>
              <a:t/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/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>Ekonomická svoboda jako ukazatel </a:t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>institucionální kvality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endParaRPr lang="cs-CZ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</a:rPr>
              <a:t>Indexy ekonomické svobody představují snahu 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</a:rPr>
              <a:t>o komplexní pojetí hodnocení institucionální kvality</a:t>
            </a:r>
          </a:p>
          <a:p>
            <a:pPr algn="just">
              <a:buFont typeface="Arial" charset="0"/>
              <a:buNone/>
              <a:defRPr/>
            </a:pPr>
            <a:endParaRPr lang="cs-CZ" sz="2800" b="1" dirty="0" smtClean="0"/>
          </a:p>
          <a:p>
            <a:pPr algn="just">
              <a:buFont typeface="Arial" charset="0"/>
              <a:buNone/>
              <a:defRPr/>
            </a:pPr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00063" y="2643188"/>
          <a:ext cx="8248752" cy="354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636"/>
                <a:gridCol w="2006453"/>
                <a:gridCol w="2378018"/>
                <a:gridCol w="2526645"/>
              </a:tblGrid>
              <a:tr h="943675">
                <a:tc>
                  <a:txBody>
                    <a:bodyPr/>
                    <a:lstStyle/>
                    <a:p>
                      <a:endParaRPr lang="cs-CZ" sz="2800" dirty="0" smtClean="0"/>
                    </a:p>
                    <a:p>
                      <a:r>
                        <a:rPr lang="cs-CZ" sz="2800" dirty="0" smtClean="0"/>
                        <a:t>Subjekt </a:t>
                      </a:r>
                      <a:endParaRPr lang="cs-CZ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 smtClean="0"/>
                    </a:p>
                    <a:p>
                      <a:r>
                        <a:rPr lang="cs-CZ" sz="2800" dirty="0" smtClean="0"/>
                        <a:t>Název </a:t>
                      </a:r>
                      <a:endParaRPr lang="cs-CZ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 smtClean="0"/>
                    </a:p>
                    <a:p>
                      <a:r>
                        <a:rPr lang="cs-CZ" sz="2800" dirty="0" smtClean="0"/>
                        <a:t>Titul </a:t>
                      </a:r>
                      <a:endParaRPr lang="cs-CZ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800" dirty="0" smtClean="0"/>
                    </a:p>
                    <a:p>
                      <a:r>
                        <a:rPr lang="cs-CZ" sz="2800" dirty="0" err="1" smtClean="0"/>
                        <a:t>Website</a:t>
                      </a:r>
                      <a:r>
                        <a:rPr lang="cs-CZ" sz="3200" dirty="0" smtClean="0"/>
                        <a:t> </a:t>
                      </a:r>
                      <a:endParaRPr lang="cs-CZ" sz="3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0052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Frazer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Institute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Index ekonomické svobody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Economic</a:t>
                      </a:r>
                      <a:r>
                        <a:rPr lang="cs-CZ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002060"/>
                          </a:solidFill>
                        </a:rPr>
                        <a:t>Freedom</a:t>
                      </a:r>
                      <a:r>
                        <a:rPr lang="cs-CZ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cs-CZ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cs-CZ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002060"/>
                          </a:solidFill>
                        </a:rPr>
                        <a:t>World</a:t>
                      </a:r>
                      <a:r>
                        <a:rPr lang="cs-CZ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www.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freetheworld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4226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Freedom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House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Index ekonomické svobody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Freedom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in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World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002060"/>
                          </a:solidFill>
                        </a:rPr>
                        <a:t>www.</a:t>
                      </a:r>
                      <a:r>
                        <a:rPr lang="cs-CZ" sz="1800" b="1" dirty="0" err="1" smtClean="0">
                          <a:solidFill>
                            <a:srgbClr val="002060"/>
                          </a:solidFill>
                        </a:rPr>
                        <a:t>fredomhouse.org</a:t>
                      </a:r>
                      <a:endParaRPr lang="cs-CZ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15252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Heritage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Foundation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Index ekonomické svobody </a:t>
                      </a:r>
                    </a:p>
                    <a:p>
                      <a:endParaRPr lang="cs-CZ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Index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Economic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Freedom</a:t>
                      </a: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www.</a:t>
                      </a:r>
                      <a:r>
                        <a:rPr lang="cs-CZ" b="1" dirty="0" err="1" smtClean="0">
                          <a:solidFill>
                            <a:srgbClr val="002060"/>
                          </a:solidFill>
                        </a:rPr>
                        <a:t>heritage.org</a:t>
                      </a:r>
                      <a:endParaRPr lang="cs-CZ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5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Varovné </a:t>
            </a:r>
            <a:r>
              <a:rPr lang="cs-CZ" b="1" dirty="0" smtClean="0">
                <a:solidFill>
                  <a:srgbClr val="002060"/>
                </a:solidFill>
              </a:rPr>
              <a:t>signály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err="1" smtClean="0">
                <a:solidFill>
                  <a:srgbClr val="00B050"/>
                </a:solidFill>
              </a:rPr>
              <a:t>Fraser</a:t>
            </a:r>
            <a:r>
              <a:rPr lang="cs-CZ" sz="2400" b="1" dirty="0" smtClean="0">
                <a:solidFill>
                  <a:srgbClr val="00B050"/>
                </a:solidFill>
              </a:rPr>
              <a:t> Institute i </a:t>
            </a:r>
            <a:r>
              <a:rPr lang="cs-CZ" sz="2400" b="1" dirty="0" err="1" smtClean="0">
                <a:solidFill>
                  <a:srgbClr val="00B050"/>
                </a:solidFill>
              </a:rPr>
              <a:t>Heritage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Foundation</a:t>
            </a:r>
            <a:r>
              <a:rPr lang="cs-CZ" sz="2400" b="1" dirty="0" smtClean="0">
                <a:solidFill>
                  <a:srgbClr val="00B050"/>
                </a:solidFill>
              </a:rPr>
              <a:t> shodně ještě loni  uváděli, že rok 2008 byl pravděpodobně vrcholem ekonomické svobody </a:t>
            </a: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FI – uvádí jako důvody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 smtClean="0">
                <a:solidFill>
                  <a:srgbClr val="002060"/>
                </a:solidFill>
              </a:rPr>
              <a:t>Obecně sdílené pochybnosti o fungování volného trhu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 smtClean="0">
                <a:solidFill>
                  <a:srgbClr val="002060"/>
                </a:solidFill>
              </a:rPr>
              <a:t>Míra vládních  intervencí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 smtClean="0">
                <a:solidFill>
                  <a:srgbClr val="002060"/>
                </a:solidFill>
              </a:rPr>
              <a:t>„Praktické“ znárodnění  hypotečního trhu v USA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A varuje : hlavní příčiny spočívají v selhání vlád. Selhání je způsobenou špatnou a neefektivní regulací nikoli nedostatkem regulace.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HF – přináší první čísla : IES  2010 (data 2009 ) – ze 179 zemí si 90 pohoršilo, a jen 82 polepšilo. Pohoršení jde na vrub zásahů do přirozených trhů	</a:t>
            </a:r>
            <a:r>
              <a:rPr lang="cs-CZ" sz="2400" b="1" dirty="0" smtClean="0">
                <a:solidFill>
                  <a:srgbClr val="002060"/>
                </a:solidFill>
              </a:rPr>
              <a:t>	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Grafy </a:t>
            </a:r>
            <a:r>
              <a:rPr lang="cs-CZ" b="1" dirty="0" smtClean="0">
                <a:solidFill>
                  <a:srgbClr val="0070C0"/>
                </a:solidFill>
              </a:rPr>
              <a:t>IES – skutečnost </a:t>
            </a:r>
            <a:endParaRPr lang="cs-CZ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40324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4644008" y="2132856"/>
          <a:ext cx="4133521" cy="421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/>
          <p:cNvSpPr/>
          <p:nvPr/>
        </p:nvSpPr>
        <p:spPr>
          <a:xfrm>
            <a:off x="323528" y="6381328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E N T R U M   E K O N O M I C K Ý CH   S T U D I Í   V Y S O K É   Š K O L Y   E K O N O M I E   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2656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92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056783" cy="65447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Ekonomická svoboda jako ukazatel 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institucionální kvality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0B050"/>
              </a:solidFill>
            </a:endParaRPr>
          </a:p>
          <a:p>
            <a:pPr lvl="0">
              <a:buNone/>
              <a:defRPr/>
            </a:pPr>
            <a:r>
              <a:rPr lang="cs-CZ" sz="20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ČR – vývoj indexu ekonomické svobody (</a:t>
            </a:r>
            <a:r>
              <a:rPr lang="cs-CZ" sz="2000" b="1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Frazer</a:t>
            </a:r>
            <a:r>
              <a:rPr lang="cs-CZ" sz="20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Institute) 1995 – 2011</a:t>
            </a:r>
          </a:p>
          <a:p>
            <a:pPr lvl="0">
              <a:defRPr/>
            </a:pPr>
            <a:endParaRPr lang="cs-CZ" sz="800" dirty="0" smtClean="0">
              <a:latin typeface="Calibri" pitchFamily="34" charset="0"/>
              <a:cs typeface="Times New Roman" pitchFamily="18" charset="0"/>
            </a:endParaRPr>
          </a:p>
          <a:p>
            <a:pPr lvl="0">
              <a:defRPr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lvl="0">
              <a:buNone/>
              <a:defRPr/>
            </a:pPr>
            <a:r>
              <a:rPr lang="cs-CZ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Zdroj : </a:t>
            </a:r>
            <a:r>
              <a:rPr lang="cs-CZ" sz="12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http://freetheworld.com/datasets _</a:t>
            </a:r>
            <a:r>
              <a:rPr lang="cs-CZ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efw.html</a:t>
            </a:r>
            <a:r>
              <a:rPr lang="cs-CZ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808707"/>
              </p:ext>
            </p:extLst>
          </p:nvPr>
        </p:nvGraphicFramePr>
        <p:xfrm>
          <a:off x="755578" y="2708923"/>
          <a:ext cx="7416824" cy="2448269"/>
        </p:xfrm>
        <a:graphic>
          <a:graphicData uri="http://schemas.openxmlformats.org/drawingml/2006/table">
            <a:tbl>
              <a:tblPr/>
              <a:tblGrid>
                <a:gridCol w="2136071"/>
                <a:gridCol w="915459"/>
                <a:gridCol w="915459"/>
                <a:gridCol w="915459"/>
                <a:gridCol w="915459"/>
                <a:gridCol w="1618917"/>
              </a:tblGrid>
              <a:tr h="43524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1995</a:t>
                      </a: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SOUHRNNÝ INDEX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7,17 (54)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Kvalita vlády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3,91 (117)</a:t>
                      </a:r>
                      <a:endParaRPr lang="cs-CZ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Právní řád a ochrana práv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Měna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2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Obchodní omezení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Regulace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7,87 (12)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Ekonomická svoboda jako ukazatel 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institucionální kvality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0B050"/>
              </a:solidFill>
            </a:endParaRPr>
          </a:p>
          <a:p>
            <a:pPr lvl="0">
              <a:buNone/>
              <a:defRPr/>
            </a:pPr>
            <a:r>
              <a:rPr lang="cs-CZ" sz="20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SR – vývoj indexu ekonomické svobody (</a:t>
            </a:r>
            <a:r>
              <a:rPr lang="cs-CZ" sz="2000" b="1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Frazer</a:t>
            </a:r>
            <a:r>
              <a:rPr lang="cs-CZ" sz="20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Institute) 1995 – 2011</a:t>
            </a:r>
          </a:p>
          <a:p>
            <a:pPr lvl="0">
              <a:defRPr/>
            </a:pPr>
            <a:endParaRPr lang="cs-CZ" sz="800" dirty="0" smtClean="0">
              <a:latin typeface="Calibri" pitchFamily="34" charset="0"/>
              <a:cs typeface="Times New Roman" pitchFamily="18" charset="0"/>
            </a:endParaRPr>
          </a:p>
          <a:p>
            <a:pPr lvl="0">
              <a:defRPr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lvl="0">
              <a:buNone/>
              <a:defRPr/>
            </a:pPr>
            <a:endParaRPr lang="cs-CZ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cs-CZ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Zdroj : </a:t>
            </a:r>
            <a:r>
              <a:rPr lang="cs-CZ" sz="12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http://freetheworld.com/datasets _</a:t>
            </a:r>
            <a:r>
              <a:rPr lang="cs-CZ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efw.html</a:t>
            </a:r>
            <a:r>
              <a:rPr lang="cs-CZ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94047"/>
              </p:ext>
            </p:extLst>
          </p:nvPr>
        </p:nvGraphicFramePr>
        <p:xfrm>
          <a:off x="755578" y="2708923"/>
          <a:ext cx="7416824" cy="2811427"/>
        </p:xfrm>
        <a:graphic>
          <a:graphicData uri="http://schemas.openxmlformats.org/drawingml/2006/table">
            <a:tbl>
              <a:tblPr/>
              <a:tblGrid>
                <a:gridCol w="2136071"/>
                <a:gridCol w="915459"/>
                <a:gridCol w="915459"/>
                <a:gridCol w="915459"/>
                <a:gridCol w="915459"/>
                <a:gridCol w="1618917"/>
              </a:tblGrid>
              <a:tr h="3909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1995</a:t>
                      </a: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cs-CZ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SOUHRNNÝ INDEX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7,47 (34)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Kvalita vlády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2,66 (118)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6,43 (61)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Právní řád a ochrana práv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Měna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9,58 (15)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Obchodní omezení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Regulace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142177"/>
              </p:ext>
            </p:extLst>
          </p:nvPr>
        </p:nvGraphicFramePr>
        <p:xfrm>
          <a:off x="-108520" y="332656"/>
          <a:ext cx="9036496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zentace" r:id="rId3" imgW="6094609" imgH="3427327" progId="PowerPoint.Show.12">
                  <p:embed/>
                </p:oleObj>
              </mc:Choice>
              <mc:Fallback>
                <p:oleObj name="Prezentace" r:id="rId3" imgW="6094609" imgH="34273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332656"/>
                        <a:ext cx="9036496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499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2060"/>
                </a:solidFill>
              </a:rPr>
              <a:t/>
            </a:r>
            <a:br>
              <a:rPr lang="cs-CZ" sz="3600" b="1" dirty="0" smtClean="0">
                <a:solidFill>
                  <a:srgbClr val="002060"/>
                </a:solidFill>
              </a:rPr>
            </a:br>
            <a:endParaRPr lang="cs-CZ" sz="3600" dirty="0" smtClean="0">
              <a:solidFill>
                <a:srgbClr val="002060"/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208912" cy="475252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00B050"/>
                </a:solidFill>
              </a:rPr>
              <a:t>Výchozí tvrzení : nejde jen o krizi ekonomickou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rgbClr val="00B050"/>
                </a:solidFill>
              </a:rPr>
              <a:t>Jde o krizi domýšlivosti a nedostatku pokory Jde o neúctu k přirozenému vývoji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rgbClr val="00B050"/>
                </a:solidFill>
              </a:rPr>
              <a:t>Jde o selhání institucí (organizací)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rgbClr val="00B050"/>
                </a:solidFill>
              </a:rPr>
              <a:t>Jsme příliš fascinováni našimi schopnostmi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rgbClr val="00B050"/>
                </a:solidFill>
              </a:rPr>
              <a:t>Zjišťujeme-li  více příčin, není to tím, že jen více víme a více se věnujeme hledání ?</a:t>
            </a:r>
          </a:p>
          <a:p>
            <a:pPr lvl="2" algn="l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FF0000"/>
                </a:solidFill>
              </a:rPr>
              <a:t>V OBECNÉ POLOZE JDE O KRIZI MORÁLKY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>
              <a:solidFill>
                <a:srgbClr val="0086B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 smtClean="0">
              <a:solidFill>
                <a:srgbClr val="0086B4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403648" y="620688"/>
            <a:ext cx="676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Institucionální pohled na krize</a:t>
            </a:r>
            <a:endParaRPr lang="cs-CZ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</a:rPr>
              <a:t>PROBLÉMY INSTITUCIONÁLNÍHO ŘEŠENÍ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38" y="1785938"/>
            <a:ext cx="7858125" cy="4357687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002060"/>
                </a:solidFill>
              </a:rPr>
              <a:t>Časové souvislosti institucionálních změn versus politický cyklus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002060"/>
                </a:solidFill>
              </a:rPr>
              <a:t>Instituce pro růst nebo růst pro instituce?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002060"/>
                </a:solidFill>
              </a:rPr>
              <a:t>Existence regulačního cyklu - politická poptávka po regulaci trhů je nejsilnější v době hospodářské krize a nejslabší v době konjunktury</a:t>
            </a:r>
            <a:endParaRPr lang="cs-CZ" sz="1600" b="1" i="1" dirty="0" smtClean="0">
              <a:solidFill>
                <a:srgbClr val="002060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002060"/>
                </a:solidFill>
              </a:rPr>
              <a:t>Selhání institucí ( organizací ) GF, BF, - neschopnost rozpoznat nutnost změny, neporozumění budoucnosti, neznalost generačního posunu v pravidlech, nedostatek pokory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002060"/>
                </a:solidFill>
              </a:rPr>
              <a:t>Přezírání skutečnosti, že institucionální změny přinášejí transakční náklady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</p:txBody>
      </p:sp>
      <p:sp>
        <p:nvSpPr>
          <p:cNvPr id="30724" name="TextovéPole 3"/>
          <p:cNvSpPr txBox="1">
            <a:spLocks noChangeArrowheads="1"/>
          </p:cNvSpPr>
          <p:nvPr/>
        </p:nvSpPr>
        <p:spPr bwMode="auto">
          <a:xfrm>
            <a:off x="5000625" y="428625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34925">
            <a:gradFill>
              <a:gsLst>
                <a:gs pos="0">
                  <a:srgbClr val="9FEC9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0729" name="TextovéPole 14"/>
          <p:cNvSpPr txBox="1">
            <a:spLocks noChangeArrowheads="1"/>
          </p:cNvSpPr>
          <p:nvPr/>
        </p:nvSpPr>
        <p:spPr bwMode="auto">
          <a:xfrm>
            <a:off x="928688" y="928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dirty="0" smtClean="0">
                <a:solidFill>
                  <a:schemeClr val="accent5"/>
                </a:solidFill>
              </a:rPr>
              <a:t/>
            </a:r>
            <a:br>
              <a:rPr lang="cs-CZ" sz="3200" b="1" dirty="0" smtClean="0">
                <a:solidFill>
                  <a:schemeClr val="accent5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683568" y="84613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charset="0"/>
              <a:buNone/>
            </a:pPr>
            <a:r>
              <a:rPr lang="cs-CZ" sz="3600" b="1" dirty="0" smtClean="0">
                <a:solidFill>
                  <a:srgbClr val="0086B4"/>
                </a:solidFill>
              </a:rPr>
              <a:t>Hospodářsko-politická  doporučení</a:t>
            </a:r>
          </a:p>
          <a:p>
            <a:pPr>
              <a:buNone/>
            </a:pPr>
            <a:endParaRPr lang="cs-CZ" sz="1800" i="1" dirty="0" smtClean="0">
              <a:solidFill>
                <a:srgbClr val="0086B4"/>
              </a:solidFill>
            </a:endParaRPr>
          </a:p>
          <a:p>
            <a:pPr>
              <a:buFont typeface="Arial" charset="0"/>
              <a:buNone/>
            </a:pPr>
            <a:r>
              <a:rPr lang="cs-CZ" sz="2400" b="1" dirty="0">
                <a:solidFill>
                  <a:srgbClr val="00B050"/>
                </a:solidFill>
              </a:rPr>
              <a:t>Změna institucí by měla být výjimkou, nikoli pravidlem</a:t>
            </a:r>
            <a:r>
              <a:rPr lang="cs-CZ" sz="2400" b="1" dirty="0" smtClean="0">
                <a:solidFill>
                  <a:srgbClr val="00B050"/>
                </a:solidFill>
              </a:rPr>
              <a:t>.</a:t>
            </a:r>
            <a:endParaRPr lang="cs-CZ" sz="2400" i="1" dirty="0" smtClean="0">
              <a:solidFill>
                <a:srgbClr val="0086B4"/>
              </a:solidFill>
            </a:endParaRPr>
          </a:p>
          <a:p>
            <a:r>
              <a:rPr lang="cs-CZ" sz="1800" b="1" dirty="0">
                <a:solidFill>
                  <a:srgbClr val="0070C0"/>
                </a:solidFill>
              </a:rPr>
              <a:t>Institucionální změna by měla být v souladu s kolektivním vědomím či společností vnímanými hodnotami – nelze měnit pouze instituce 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diskuze o změně institucí vždy vyvolává otázku   : KOMU TO SLOUŽÍ ? 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Vlády </a:t>
            </a:r>
            <a:r>
              <a:rPr lang="cs-CZ" sz="2400" b="1" dirty="0">
                <a:solidFill>
                  <a:srgbClr val="00B050"/>
                </a:solidFill>
              </a:rPr>
              <a:t>by měly zavádět jen takovou institucionální změnu</a:t>
            </a:r>
            <a:r>
              <a:rPr lang="cs-CZ" sz="2400" b="1" dirty="0" smtClean="0">
                <a:solidFill>
                  <a:srgbClr val="00B050"/>
                </a:solidFill>
              </a:rPr>
              <a:t>, k </a:t>
            </a:r>
            <a:r>
              <a:rPr lang="cs-CZ" sz="2400" b="1" dirty="0">
                <a:solidFill>
                  <a:srgbClr val="00B050"/>
                </a:solidFill>
              </a:rPr>
              <a:t>níž se mohou věrohodně zavázat.</a:t>
            </a:r>
            <a:r>
              <a:rPr lang="cs-CZ" dirty="0">
                <a:solidFill>
                  <a:srgbClr val="0086B4"/>
                </a:solidFill>
              </a:rPr>
              <a:t/>
            </a:r>
            <a:br>
              <a:rPr lang="cs-CZ" dirty="0">
                <a:solidFill>
                  <a:srgbClr val="0086B4"/>
                </a:solidFill>
              </a:rPr>
            </a:br>
            <a:r>
              <a:rPr lang="cs-CZ" sz="1800" b="1" dirty="0">
                <a:solidFill>
                  <a:srgbClr val="0070C0"/>
                </a:solidFill>
              </a:rPr>
              <a:t>Institucionální změny zvyšují transakční náklady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Pozitivní očekávání vs. populismus 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Prosaditelnost změn (změna ústavy ?) a politický cyklus 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Regulační cyklus - politická poptávka po regulaci trhů je nejsilnější v době hospodářské krize a nejslabší v době konjunktury</a:t>
            </a:r>
          </a:p>
          <a:p>
            <a:pPr>
              <a:buFont typeface="Arial" charset="0"/>
              <a:buNone/>
            </a:pPr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i="1" dirty="0">
                <a:solidFill>
                  <a:srgbClr val="0070C0"/>
                </a:solidFill>
              </a:rPr>
              <a:t>(regulace paradoxně zesiluje projevy hospodářského cyklu namísto toho, aby je tlumila.)</a:t>
            </a:r>
            <a:endParaRPr lang="cs-CZ" sz="1800" i="1" dirty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„Nezbrojit“ na minulé války – příčiny dalších přirozených krizí přijdou odjinud – věřit na přirozenou adaptabilitu ekonomiky, protože  ať děláme co děláme ….. 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7"/>
            <a:ext cx="8229600" cy="113813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/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/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00B050"/>
                </a:solidFill>
              </a:rPr>
              <a:t>Krize jako nutnost ?</a:t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sz="4800" b="1" dirty="0">
                <a:solidFill>
                  <a:srgbClr val="0070C0"/>
                </a:solidFill>
              </a:rPr>
              <a:t> </a:t>
            </a:r>
            <a:r>
              <a:rPr lang="cs-CZ" sz="2200" i="1" dirty="0">
                <a:solidFill>
                  <a:srgbClr val="00B050"/>
                </a:solidFill>
              </a:rPr>
              <a:t/>
            </a:r>
            <a:br>
              <a:rPr lang="cs-CZ" sz="2200" i="1" dirty="0">
                <a:solidFill>
                  <a:srgbClr val="00B050"/>
                </a:solidFill>
              </a:rPr>
            </a:br>
            <a:endParaRPr lang="cs-CZ" sz="2200" b="1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250"/>
            <a:ext cx="4040188" cy="3030538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smtClean="0">
                <a:solidFill>
                  <a:srgbClr val="0070C0"/>
                </a:solidFill>
              </a:rPr>
              <a:t>GENESIS 41,15-37</a:t>
            </a:r>
          </a:p>
          <a:p>
            <a:pPr marL="0" indent="0" algn="just">
              <a:buNone/>
            </a:pPr>
            <a:r>
              <a:rPr lang="cs-CZ" sz="1800" i="1" dirty="0" smtClean="0">
                <a:solidFill>
                  <a:srgbClr val="0070C0"/>
                </a:solidFill>
              </a:rPr>
              <a:t>Farao k Josefovi mluvil: Zdálo se mi , že stojím na břehu Nilu. Pojednou z Nilu vystupuje sedm krav vykrmených a krásného vzhledu a popásají se na říční trávě. A hle, za nimi vystupuje jiných sedm krav, nevzhledných , velice bídného vzrůstu a vychrtlých. Něco tak šeredného jsem neviděl v celé egyptské zemi. A ty vychrtlé a šeredné krávy sežraly prvních sedm krav vykrmených. Ačkoli se dostaly do jejích útrob, nebylo znát, že tam jsou.</a:t>
            </a:r>
            <a:endParaRPr lang="cs-CZ" sz="1800" i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236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Současná krize přinesla (alespoň částečně) návrat k morálce přes následující poučení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8136904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8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POUČENÍ PRO BANKY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sz="2100" b="1" i="1" dirty="0" err="1" smtClean="0">
                <a:solidFill>
                  <a:srgbClr val="00B050"/>
                </a:solidFill>
              </a:rPr>
              <a:t>Mundus</a:t>
            </a:r>
            <a:r>
              <a:rPr lang="cs-CZ" sz="2100" b="1" i="1" dirty="0" smtClean="0">
                <a:solidFill>
                  <a:srgbClr val="00B050"/>
                </a:solidFill>
              </a:rPr>
              <a:t> </a:t>
            </a:r>
            <a:r>
              <a:rPr lang="cs-CZ" sz="2100" b="1" i="1" dirty="0" err="1">
                <a:solidFill>
                  <a:srgbClr val="00B050"/>
                </a:solidFill>
              </a:rPr>
              <a:t>vult</a:t>
            </a:r>
            <a:r>
              <a:rPr lang="cs-CZ" sz="2100" b="1" i="1" dirty="0">
                <a:solidFill>
                  <a:srgbClr val="00B050"/>
                </a:solidFill>
              </a:rPr>
              <a:t> </a:t>
            </a:r>
            <a:r>
              <a:rPr lang="cs-CZ" sz="2100" b="1" i="1" dirty="0" err="1">
                <a:solidFill>
                  <a:srgbClr val="00B050"/>
                </a:solidFill>
              </a:rPr>
              <a:t>decipi</a:t>
            </a:r>
            <a:r>
              <a:rPr lang="cs-CZ" sz="2100" b="1" i="1" dirty="0">
                <a:solidFill>
                  <a:srgbClr val="00B050"/>
                </a:solidFill>
              </a:rPr>
              <a:t>, ergo </a:t>
            </a:r>
            <a:r>
              <a:rPr lang="cs-CZ" sz="2100" b="1" i="1" dirty="0" err="1">
                <a:solidFill>
                  <a:srgbClr val="00B050"/>
                </a:solidFill>
              </a:rPr>
              <a:t>decipiatur</a:t>
            </a:r>
            <a:r>
              <a:rPr lang="cs-CZ" sz="2100" b="1" i="1" dirty="0">
                <a:solidFill>
                  <a:srgbClr val="00B050"/>
                </a:solidFill>
              </a:rPr>
              <a:t>.</a:t>
            </a:r>
            <a:r>
              <a:rPr lang="cs-CZ" sz="2100" i="1" dirty="0">
                <a:solidFill>
                  <a:srgbClr val="00B050"/>
                </a:solidFill>
              </a:rPr>
              <a:t> – „Svět chce být klamán, tak ho klamme“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 </a:t>
            </a:r>
            <a:endParaRPr lang="cs-CZ" dirty="0">
              <a:solidFill>
                <a:srgbClr val="00B050"/>
              </a:solidFill>
            </a:endParaRPr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marL="0" lvl="0" indent="0">
              <a:buNone/>
            </a:pPr>
            <a:endParaRPr lang="cs-CZ" sz="3500" b="1" dirty="0" smtClean="0"/>
          </a:p>
          <a:p>
            <a:pPr marL="0" lvl="0" indent="0" algn="ctr">
              <a:buNone/>
            </a:pPr>
            <a:r>
              <a:rPr lang="cs-CZ" sz="3500" b="1" dirty="0" smtClean="0">
                <a:solidFill>
                  <a:srgbClr val="00B050"/>
                </a:solidFill>
              </a:rPr>
              <a:t> </a:t>
            </a:r>
            <a:r>
              <a:rPr lang="cs-CZ" sz="3500" b="1" dirty="0" smtClean="0">
                <a:solidFill>
                  <a:srgbClr val="00B050"/>
                </a:solidFill>
              </a:rPr>
              <a:t>Nevyplatí se „zlevňovat“  sledování obezřetnosti  přenášení na Ratingové agentury – ty mají  jinou „účelovou funkci“ – RATING JAKO „NÁHRAŽKA“ ZA VLASTNÍ ANALÝZU RIZIKA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24945"/>
            <a:ext cx="1728191" cy="252028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613" y="242204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Poučení pro Ratingové agentury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Nevyplatí  se: KOHO CHLEBA JÍŠ, TOHO PÍSEŇ ZPÍVEJ</a:t>
            </a:r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POCTIVOST SE DLOUHODOBĚ VYPLÁCÍ</a:t>
            </a:r>
          </a:p>
          <a:p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5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Poučení pro vlády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Jsou nepoučitelné a zbrojí převážně na války minulé a  dávno prohrané </a:t>
            </a:r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Politický cyklus jim naštěstí nedopřává dost prostoru pro VÝRAZNÉ INSTITUCIONÁLNÍ ZMĚNY</a:t>
            </a:r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ALE </a:t>
            </a:r>
            <a:r>
              <a:rPr lang="cs-CZ" b="1" dirty="0" smtClean="0">
                <a:solidFill>
                  <a:srgbClr val="00B050"/>
                </a:solidFill>
              </a:rPr>
              <a:t>vlády </a:t>
            </a:r>
            <a:r>
              <a:rPr lang="cs-CZ" b="1" dirty="0" smtClean="0">
                <a:solidFill>
                  <a:srgbClr val="00B050"/>
                </a:solidFill>
              </a:rPr>
              <a:t>jsou </a:t>
            </a:r>
            <a:r>
              <a:rPr lang="cs-CZ" b="1" dirty="0">
                <a:solidFill>
                  <a:srgbClr val="00B050"/>
                </a:solidFill>
              </a:rPr>
              <a:t>GARANTEM  sociální </a:t>
            </a:r>
            <a:r>
              <a:rPr lang="cs-CZ" b="1" dirty="0" smtClean="0">
                <a:solidFill>
                  <a:srgbClr val="00B050"/>
                </a:solidFill>
              </a:rPr>
              <a:t>spravedlnosti</a:t>
            </a:r>
          </a:p>
          <a:p>
            <a:pPr marL="0" lv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	 </a:t>
            </a:r>
            <a:r>
              <a:rPr lang="cs-CZ" b="1" dirty="0" smtClean="0">
                <a:solidFill>
                  <a:srgbClr val="00B050"/>
                </a:solidFill>
              </a:rPr>
              <a:t>(konsensus </a:t>
            </a:r>
            <a:r>
              <a:rPr lang="cs-CZ" b="1" dirty="0">
                <a:solidFill>
                  <a:srgbClr val="00B050"/>
                </a:solidFill>
              </a:rPr>
              <a:t>, mandatorní výdaje)</a:t>
            </a:r>
          </a:p>
          <a:p>
            <a:r>
              <a:rPr lang="cs-CZ" b="1" dirty="0">
                <a:solidFill>
                  <a:srgbClr val="00B050"/>
                </a:solidFill>
              </a:rPr>
              <a:t>ŽÁDNÝ Z UVEDENÝCH POKUSŮ O „REKONSTRUKCI STÁTU“  NEBYL </a:t>
            </a:r>
            <a:r>
              <a:rPr lang="cs-CZ" b="1" dirty="0" smtClean="0">
                <a:solidFill>
                  <a:srgbClr val="00B050"/>
                </a:solidFill>
              </a:rPr>
              <a:t>ZDAŘILÝ.  New public management, </a:t>
            </a:r>
            <a:r>
              <a:rPr lang="cs-CZ" b="1" dirty="0" err="1" smtClean="0">
                <a:solidFill>
                  <a:srgbClr val="00B050"/>
                </a:solidFill>
              </a:rPr>
              <a:t>Good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governance</a:t>
            </a:r>
            <a:r>
              <a:rPr lang="cs-CZ" b="1" dirty="0" smtClean="0">
                <a:solidFill>
                  <a:srgbClr val="00B050"/>
                </a:solidFill>
              </a:rPr>
              <a:t> (Mluví se o chronicky selhávajícím státu)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3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/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Co z toho plyne ?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CESTA </a:t>
            </a:r>
            <a:r>
              <a:rPr lang="cs-CZ" b="1" dirty="0">
                <a:solidFill>
                  <a:srgbClr val="00B050"/>
                </a:solidFill>
              </a:rPr>
              <a:t>VEN PŘES MORÁLKU  a  </a:t>
            </a:r>
            <a:r>
              <a:rPr lang="cs-CZ" b="1" dirty="0" smtClean="0">
                <a:solidFill>
                  <a:srgbClr val="00B050"/>
                </a:solidFill>
              </a:rPr>
              <a:t>LAISSEZ - </a:t>
            </a:r>
            <a:r>
              <a:rPr lang="cs-CZ" b="1" dirty="0">
                <a:solidFill>
                  <a:srgbClr val="00B050"/>
                </a:solidFill>
              </a:rPr>
              <a:t>FAIRE 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</a:rPr>
              <a:t>…. a smíření se s tím, že je třeba více věřit přirozenému vývoji …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cs-CZ" spc="300" dirty="0" smtClean="0"/>
              <a:t>CENTRUM EKONOMICKÝCH STUDIÍ VYSOKÉ ŠKOLY EKONOMIE A MANAGEMENTU</a:t>
            </a:r>
            <a:endParaRPr lang="cs-CZ" spc="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66728" cy="4524102"/>
          </a:xfrm>
        </p:spPr>
        <p:txBody>
          <a:bodyPr>
            <a:noAutofit/>
          </a:bodyPr>
          <a:lstStyle/>
          <a:p>
            <a:r>
              <a:rPr lang="cs-CZ" sz="6600" dirty="0" smtClean="0">
                <a:solidFill>
                  <a:schemeClr val="accent5">
                    <a:lumMod val="50000"/>
                  </a:schemeClr>
                </a:solidFill>
                <a:hlinkClick r:id="rId2" tooltip="Eppur si muove"/>
              </a:rPr>
              <a:t>EPPUR SI MUOVE</a:t>
            </a:r>
            <a:r>
              <a:rPr lang="cs-CZ" sz="66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cs-CZ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23528" y="5301208"/>
            <a:ext cx="3600400" cy="968971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Děkuji  za trpělivost</a:t>
            </a:r>
          </a:p>
          <a:p>
            <a:r>
              <a:rPr lang="cs-CZ" sz="3200" b="1" dirty="0" smtClean="0">
                <a:solidFill>
                  <a:srgbClr val="00B050"/>
                </a:solidFill>
              </a:rPr>
              <a:t>Milan ŽÁK</a:t>
            </a:r>
          </a:p>
          <a:p>
            <a:endParaRPr lang="cs-CZ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REKTOR\Desktop\Galile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104456" cy="525658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979712" y="40466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0070C0"/>
                </a:solidFill>
              </a:rPr>
              <a:t>Galileo Galilei</a:t>
            </a:r>
          </a:p>
          <a:p>
            <a:pPr algn="ctr"/>
            <a:r>
              <a:rPr lang="cs-CZ" dirty="0" smtClean="0"/>
              <a:t>(15. února 1564 – 8. ledna 1642)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32656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 rot="10800000" flipV="1">
            <a:off x="539552" y="6178445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cs-CZ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E N T R U M   E K O N O M I C K Ý CH   S T U D I Í   V Y S O K É   Š K O L Y   E K O N O M I E   A   M A N A G E M E N T U</a:t>
            </a:r>
            <a:endParaRPr lang="cs-CZ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3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7"/>
            <a:ext cx="8229600" cy="19002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Krize </a:t>
            </a:r>
            <a:r>
              <a:rPr lang="cs-CZ" b="1" dirty="0" smtClean="0">
                <a:solidFill>
                  <a:srgbClr val="00B050"/>
                </a:solidFill>
              </a:rPr>
              <a:t>jako </a:t>
            </a:r>
            <a:r>
              <a:rPr lang="cs-CZ" b="1" dirty="0" smtClean="0">
                <a:solidFill>
                  <a:srgbClr val="00B050"/>
                </a:solidFill>
              </a:rPr>
              <a:t>realita </a:t>
            </a:r>
            <a:r>
              <a:rPr lang="cs-CZ" b="1" dirty="0" smtClean="0">
                <a:solidFill>
                  <a:srgbClr val="00B050"/>
                </a:solidFill>
              </a:rPr>
              <a:t/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sz="4800" b="1" dirty="0">
                <a:solidFill>
                  <a:srgbClr val="0070C0"/>
                </a:solidFill>
              </a:rPr>
              <a:t> </a:t>
            </a:r>
            <a:r>
              <a:rPr lang="cs-CZ" sz="2200" i="1" dirty="0">
                <a:solidFill>
                  <a:srgbClr val="00B050"/>
                </a:solidFill>
              </a:rPr>
              <a:t/>
            </a:r>
            <a:br>
              <a:rPr lang="cs-CZ" sz="2200" i="1" dirty="0">
                <a:solidFill>
                  <a:srgbClr val="00B050"/>
                </a:solidFill>
              </a:rPr>
            </a:br>
            <a:endParaRPr lang="cs-CZ" sz="2200" b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1115617" y="2174875"/>
            <a:ext cx="7488831" cy="3951288"/>
          </a:xfrm>
        </p:spPr>
        <p:txBody>
          <a:bodyPr>
            <a:normAutofit/>
          </a:bodyPr>
          <a:lstStyle/>
          <a:p>
            <a:pPr marL="0" indent="0" algn="just"/>
            <a:r>
              <a:rPr lang="cs-CZ" sz="2800" b="1" dirty="0" smtClean="0">
                <a:solidFill>
                  <a:srgbClr val="00B050"/>
                </a:solidFill>
              </a:rPr>
              <a:t> USA jsou v současnosti v 33. cyklu od roku 1854</a:t>
            </a:r>
          </a:p>
          <a:p>
            <a:pPr marL="0" indent="0" algn="just"/>
            <a:r>
              <a:rPr lang="cs-CZ" sz="2800" b="1" dirty="0" smtClean="0">
                <a:solidFill>
                  <a:srgbClr val="00B050"/>
                </a:solidFill>
              </a:rPr>
              <a:t>Průměrné období růstu trvá více jak 3 roky</a:t>
            </a:r>
          </a:p>
          <a:p>
            <a:pPr marL="0" indent="0" algn="just"/>
            <a:r>
              <a:rPr lang="cs-CZ" sz="2800" b="1" dirty="0" smtClean="0">
                <a:solidFill>
                  <a:srgbClr val="00B050"/>
                </a:solidFill>
              </a:rPr>
              <a:t>Průměrná délka krizí je 17 měsíců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23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196975"/>
            <a:ext cx="8229600" cy="1444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>
                <a:solidFill>
                  <a:srgbClr val="0070C0"/>
                </a:solidFill>
              </a:rPr>
              <a:t>	</a:t>
            </a:r>
            <a:r>
              <a:rPr lang="cs-CZ" sz="3600" b="1" dirty="0" smtClean="0">
                <a:solidFill>
                  <a:srgbClr val="00B050"/>
                </a:solidFill>
              </a:rPr>
              <a:t>Adaptabilita </a:t>
            </a:r>
            <a:r>
              <a:rPr lang="cs-CZ" sz="3600" b="1" dirty="0" smtClean="0">
                <a:solidFill>
                  <a:srgbClr val="00B050"/>
                </a:solidFill>
              </a:rPr>
              <a:t>ekonomiky: dopady 11.září</a:t>
            </a:r>
            <a:r>
              <a:rPr lang="cs-CZ" sz="3600" dirty="0" smtClean="0">
                <a:solidFill>
                  <a:srgbClr val="00B050"/>
                </a:solidFill>
              </a:rPr>
              <a:t/>
            </a:r>
            <a:br>
              <a:rPr lang="cs-CZ" sz="3600" dirty="0" smtClean="0">
                <a:solidFill>
                  <a:srgbClr val="00B050"/>
                </a:solidFill>
              </a:rPr>
            </a:br>
            <a:r>
              <a:rPr lang="cs-CZ" sz="3300" dirty="0" smtClean="0">
                <a:solidFill>
                  <a:srgbClr val="00B050"/>
                </a:solidFill>
              </a:rPr>
              <a:t>	</a:t>
            </a:r>
            <a:br>
              <a:rPr lang="cs-CZ" sz="3300" dirty="0" smtClean="0">
                <a:solidFill>
                  <a:srgbClr val="00B050"/>
                </a:solidFill>
              </a:rPr>
            </a:br>
            <a:r>
              <a:rPr lang="cs-CZ" sz="3300" dirty="0" smtClean="0"/>
              <a:t/>
            </a:r>
            <a:br>
              <a:rPr lang="cs-CZ" sz="33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395536" y="1125538"/>
            <a:ext cx="2998539" cy="3455987"/>
          </a:xfrm>
        </p:spPr>
        <p:txBody>
          <a:bodyPr>
            <a:normAutofit lnSpcReduction="10000"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pokles důvěry investorů, podniků, spotřebitelů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omezení investiční aktivity firem 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pokles soukromé poptávky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Picture 8" descr="20010915issuec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/>
          <a:stretch>
            <a:fillRect/>
          </a:stretch>
        </p:blipFill>
        <p:spPr bwMode="auto">
          <a:xfrm>
            <a:off x="827584" y="3645024"/>
            <a:ext cx="2160240" cy="22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explo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"/>
          <a:stretch>
            <a:fillRect/>
          </a:stretch>
        </p:blipFill>
        <p:spPr bwMode="auto">
          <a:xfrm>
            <a:off x="3851920" y="1268760"/>
            <a:ext cx="496855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-357188" y="6429474"/>
            <a:ext cx="9644063" cy="30777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/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496" y="404664"/>
            <a:ext cx="8229600" cy="113044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b="1" i="1" dirty="0" smtClean="0"/>
              <a:t/>
            </a:r>
            <a:br>
              <a:rPr lang="cs-CZ" b="1" i="1" dirty="0" smtClean="0"/>
            </a:b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br>
              <a:rPr lang="cs-CZ" sz="3600" b="1" dirty="0" smtClean="0">
                <a:solidFill>
                  <a:srgbClr val="00B050"/>
                </a:solidFill>
              </a:rPr>
            </a:br>
            <a:r>
              <a:rPr lang="cs-CZ" sz="3600" b="1" dirty="0" smtClean="0">
                <a:solidFill>
                  <a:srgbClr val="00B050"/>
                </a:solidFill>
              </a:rPr>
              <a:t>DOPADY KRIZE </a:t>
            </a:r>
            <a:br>
              <a:rPr lang="cs-CZ" sz="3600" b="1" dirty="0" smtClean="0">
                <a:solidFill>
                  <a:srgbClr val="00B050"/>
                </a:solidFill>
              </a:rPr>
            </a:br>
            <a:r>
              <a:rPr lang="cs-CZ" sz="3600" b="1" dirty="0" smtClean="0">
                <a:solidFill>
                  <a:srgbClr val="00B050"/>
                </a:solidFill>
              </a:rPr>
              <a:t>TVOŘIVÁ </a:t>
            </a:r>
            <a:r>
              <a:rPr lang="cs-CZ" sz="3600" b="1" dirty="0">
                <a:solidFill>
                  <a:srgbClr val="00B050"/>
                </a:solidFill>
              </a:rPr>
              <a:t>DESTRUKCE </a:t>
            </a:r>
            <a:r>
              <a:rPr lang="cs-CZ" b="1" u="sng" dirty="0">
                <a:solidFill>
                  <a:srgbClr val="0070C0"/>
                </a:solidFill>
              </a:rPr>
              <a:t/>
            </a:r>
            <a:br>
              <a:rPr lang="cs-CZ" b="1" u="sng" dirty="0">
                <a:solidFill>
                  <a:srgbClr val="0070C0"/>
                </a:solidFill>
              </a:rPr>
            </a:br>
            <a:r>
              <a:rPr lang="cs-CZ" b="1" i="1" dirty="0" smtClean="0"/>
              <a:t/>
            </a:r>
            <a:br>
              <a:rPr lang="cs-CZ" b="1" i="1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cs-CZ" dirty="0">
                <a:solidFill>
                  <a:srgbClr val="0070C0"/>
                </a:solidFill>
              </a:rPr>
              <a:t>Největším ekonomem století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Největším milovníkem v Rakousku- Uhersku 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Nejlepším  vídeňským jezdcem na koni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cs-CZ" sz="1800" b="1" dirty="0" smtClean="0">
                <a:solidFill>
                  <a:srgbClr val="00B0F0"/>
                </a:solidFill>
              </a:rPr>
              <a:t>Teorie ekonomického vývoje(1912)</a:t>
            </a:r>
            <a:endParaRPr lang="cs-CZ" i="1" dirty="0" smtClean="0"/>
          </a:p>
          <a:p>
            <a:pPr>
              <a:buFont typeface="Arial" pitchFamily="34" charset="0"/>
              <a:buChar char="•"/>
              <a:defRPr/>
            </a:pPr>
            <a:endParaRPr lang="cs-CZ" i="1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B050"/>
                </a:solidFill>
              </a:rPr>
              <a:t>Josef </a:t>
            </a:r>
            <a:r>
              <a:rPr lang="cs-CZ" dirty="0" err="1">
                <a:solidFill>
                  <a:srgbClr val="00B050"/>
                </a:solidFill>
              </a:rPr>
              <a:t>Schumpeter</a:t>
            </a:r>
            <a:r>
              <a:rPr lang="cs-CZ" dirty="0">
                <a:solidFill>
                  <a:srgbClr val="00B050"/>
                </a:solidFill>
              </a:rPr>
              <a:t> ( 1883 – 1950)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97388" y="2174875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70C0"/>
                </a:solidFill>
              </a:rPr>
              <a:t>ZÁNIK STARÉHO VYVOLÁVÁ VZNIK NOVÉHO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rgbClr val="0070C0"/>
                </a:solidFill>
              </a:rPr>
              <a:t>Schumpeter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pokládá podnikatele za rozhodující hybnou sílu pokroku kapitalistické společnosti. 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70C0"/>
                </a:solidFill>
              </a:rPr>
              <a:t>(dnes je citovanější než </a:t>
            </a:r>
            <a:r>
              <a:rPr lang="cs-CZ" sz="1800" i="1" dirty="0" err="1" smtClean="0">
                <a:solidFill>
                  <a:srgbClr val="0070C0"/>
                </a:solidFill>
              </a:rPr>
              <a:t>J.M.Keynes</a:t>
            </a:r>
            <a:r>
              <a:rPr lang="cs-CZ" sz="1800" i="1" dirty="0" smtClean="0">
                <a:solidFill>
                  <a:srgbClr val="0070C0"/>
                </a:solidFill>
              </a:rPr>
              <a:t>)</a:t>
            </a:r>
            <a:endParaRPr lang="cs-CZ" sz="1800" i="1" dirty="0">
              <a:solidFill>
                <a:srgbClr val="0070C0"/>
              </a:solidFill>
            </a:endParaRPr>
          </a:p>
        </p:txBody>
      </p:sp>
      <p:pic>
        <p:nvPicPr>
          <p:cNvPr id="25604" name="Picture 2" descr="C:\Users\REKTOR\Desktop\Joseph_Schumpeter_ekonomia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1912"/>
            <a:ext cx="2879725" cy="370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</p:spTree>
    <p:extLst>
      <p:ext uri="{BB962C8B-B14F-4D97-AF65-F5344CB8AC3E}">
        <p14:creationId xmlns:p14="http://schemas.microsoft.com/office/powerpoint/2010/main" val="291216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4030663" cy="86360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00B050"/>
                </a:solidFill>
              </a:rPr>
              <a:t>Institucionální aspekty</a:t>
            </a:r>
            <a:br>
              <a:rPr lang="cs-CZ" sz="3200" b="1" dirty="0" smtClean="0">
                <a:solidFill>
                  <a:srgbClr val="00B050"/>
                </a:solidFill>
              </a:rPr>
            </a:br>
            <a:endParaRPr lang="cs-CZ" sz="3200" b="1" dirty="0" smtClean="0">
              <a:solidFill>
                <a:srgbClr val="00B050"/>
              </a:solidFill>
            </a:endParaRP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900113" y="1773238"/>
            <a:ext cx="3959225" cy="4535487"/>
          </a:xfrm>
        </p:spPr>
        <p:txBody>
          <a:bodyPr/>
          <a:lstStyle/>
          <a:p>
            <a:pPr algn="just"/>
            <a:r>
              <a:rPr lang="cs-CZ" sz="2400" b="1" smtClean="0">
                <a:solidFill>
                  <a:srgbClr val="0070C0"/>
                </a:solidFill>
              </a:rPr>
              <a:t>Třetí složkou díla A Smithe je po více jak 200 let přehlížený   institucionální pohled.</a:t>
            </a:r>
          </a:p>
          <a:p>
            <a:pPr algn="just"/>
            <a:r>
              <a:rPr lang="cs-CZ" sz="2000" i="1" smtClean="0">
                <a:solidFill>
                  <a:srgbClr val="0070C0"/>
                </a:solidFill>
              </a:rPr>
              <a:t>M.Sojka : Dějiny ekonomických teorií</a:t>
            </a:r>
          </a:p>
          <a:p>
            <a:pPr algn="just"/>
            <a:endParaRPr lang="cs-CZ" sz="2000" b="1" smtClean="0">
              <a:solidFill>
                <a:srgbClr val="0070C0"/>
              </a:solidFill>
            </a:endParaRPr>
          </a:p>
          <a:p>
            <a:pPr algn="just"/>
            <a:r>
              <a:rPr lang="cs-CZ" sz="2000" b="1" smtClean="0">
                <a:solidFill>
                  <a:srgbClr val="0070C0"/>
                </a:solidFill>
              </a:rPr>
              <a:t>Bohatství národů bychom měli chápat jako „zkoumání institucionálních podmínek, jež umožňují dosažení veřejné prosperity prostřednictvím sledování soukromého zájmu.</a:t>
            </a:r>
          </a:p>
          <a:p>
            <a:pPr algn="just"/>
            <a:r>
              <a:rPr lang="cs-CZ" sz="2000" i="1" smtClean="0">
                <a:solidFill>
                  <a:srgbClr val="0070C0"/>
                </a:solidFill>
              </a:rPr>
              <a:t>Screpanti E.,Zamagni S. : An Outline of the History of Economic Thought.</a:t>
            </a:r>
          </a:p>
          <a:p>
            <a:pPr algn="just"/>
            <a:endParaRPr lang="cs-CZ" sz="2400" smtClean="0">
              <a:solidFill>
                <a:srgbClr val="002060"/>
              </a:solidFill>
            </a:endParaRPr>
          </a:p>
        </p:txBody>
      </p:sp>
      <p:sp>
        <p:nvSpPr>
          <p:cNvPr id="5124" name="TextovéPole 3"/>
          <p:cNvSpPr txBox="1">
            <a:spLocks noChangeArrowheads="1"/>
          </p:cNvSpPr>
          <p:nvPr/>
        </p:nvSpPr>
        <p:spPr bwMode="auto">
          <a:xfrm>
            <a:off x="5000625" y="428625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404813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34925">
            <a:gradFill>
              <a:gsLst>
                <a:gs pos="0">
                  <a:srgbClr val="9FEC9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643834" y="6143644"/>
            <a:ext cx="1285884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cs-CZ" sz="1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cesvsem.cz</a:t>
            </a:r>
            <a:endParaRPr lang="cs-CZ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A   M A N A G E M E N T U</a:t>
            </a:r>
          </a:p>
        </p:txBody>
      </p:sp>
      <p:pic>
        <p:nvPicPr>
          <p:cNvPr id="5130" name="Picture 2" descr="C:\Users\milan.zak\Desktop\statue_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836613"/>
            <a:ext cx="37449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1988"/>
          </a:xfrm>
        </p:spPr>
        <p:txBody>
          <a:bodyPr/>
          <a:lstStyle/>
          <a:p>
            <a:r>
              <a:rPr lang="cs-CZ" sz="2800" smtClean="0">
                <a:solidFill>
                  <a:srgbClr val="00B050"/>
                </a:solidFill>
              </a:rPr>
              <a:t>Základní příčinou je rozchod ekonomie s etikou</a:t>
            </a:r>
            <a:r>
              <a:rPr lang="cs-CZ" smtClean="0">
                <a:solidFill>
                  <a:srgbClr val="0086B4"/>
                </a:solidFill>
              </a:rPr>
              <a:t/>
            </a:r>
            <a:br>
              <a:rPr lang="cs-CZ" smtClean="0">
                <a:solidFill>
                  <a:srgbClr val="0086B4"/>
                </a:solidFill>
              </a:rPr>
            </a:br>
            <a:endParaRPr lang="cs-CZ" smtClean="0"/>
          </a:p>
        </p:txBody>
      </p:sp>
      <p:sp>
        <p:nvSpPr>
          <p:cNvPr id="29699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cs-CZ" smtClean="0">
              <a:solidFill>
                <a:srgbClr val="0086B4"/>
              </a:solidFill>
            </a:endParaRPr>
          </a:p>
          <a:p>
            <a:pPr algn="ctr">
              <a:buFont typeface="Arial" charset="0"/>
              <a:buNone/>
            </a:pPr>
            <a:r>
              <a:rPr lang="cs-CZ" sz="2800" smtClean="0">
                <a:solidFill>
                  <a:srgbClr val="0086B4"/>
                </a:solidFill>
              </a:rPr>
              <a:t>Spojení ekonomie a etiky je tu přitom už od „ADAMA“ </a:t>
            </a:r>
          </a:p>
          <a:p>
            <a:pPr algn="ctr">
              <a:buFont typeface="Arial" charset="0"/>
              <a:buNone/>
            </a:pPr>
            <a:r>
              <a:rPr lang="cs-CZ" sz="2800" smtClean="0">
                <a:solidFill>
                  <a:srgbClr val="0086B4"/>
                </a:solidFill>
              </a:rPr>
              <a:t>zakladatel moderní politické ekonomie </a:t>
            </a:r>
            <a:r>
              <a:rPr lang="cs-CZ" sz="2800" b="1" smtClean="0">
                <a:solidFill>
                  <a:srgbClr val="0086B4"/>
                </a:solidFill>
              </a:rPr>
              <a:t>Adam Smith </a:t>
            </a:r>
            <a:endParaRPr lang="cs-CZ" sz="2800" smtClean="0">
              <a:solidFill>
                <a:srgbClr val="0086B4"/>
              </a:solidFill>
            </a:endParaRPr>
          </a:p>
          <a:p>
            <a:pPr algn="ctr">
              <a:buFont typeface="Arial" charset="0"/>
              <a:buNone/>
            </a:pPr>
            <a:r>
              <a:rPr lang="cs-CZ" sz="2800" smtClean="0">
                <a:solidFill>
                  <a:srgbClr val="0086B4"/>
                </a:solidFill>
              </a:rPr>
              <a:t>byl </a:t>
            </a:r>
            <a:r>
              <a:rPr lang="cs-CZ" sz="2800" b="1" smtClean="0">
                <a:solidFill>
                  <a:srgbClr val="0086B4"/>
                </a:solidFill>
              </a:rPr>
              <a:t>PROFESOREM MORÁLNÍ FILOSOFIE </a:t>
            </a:r>
          </a:p>
          <a:p>
            <a:pPr algn="ctr">
              <a:buFont typeface="Arial" charset="0"/>
              <a:buNone/>
            </a:pPr>
            <a:r>
              <a:rPr lang="cs-CZ" sz="2800" smtClean="0">
                <a:solidFill>
                  <a:srgbClr val="0086B4"/>
                </a:solidFill>
              </a:rPr>
              <a:t> na Universitě v Glasgowě a napsal kromě </a:t>
            </a:r>
          </a:p>
          <a:p>
            <a:pPr algn="ctr">
              <a:buFont typeface="Arial" charset="0"/>
              <a:buNone/>
            </a:pPr>
            <a:endParaRPr lang="cs-CZ" sz="2800" b="1" smtClean="0">
              <a:solidFill>
                <a:srgbClr val="0086B4"/>
              </a:solidFill>
            </a:endParaRPr>
          </a:p>
          <a:p>
            <a:pPr algn="ctr">
              <a:buFont typeface="Arial" charset="0"/>
              <a:buNone/>
            </a:pPr>
            <a:r>
              <a:rPr lang="cs-CZ" sz="2800" b="1" smtClean="0">
                <a:solidFill>
                  <a:srgbClr val="0086B4"/>
                </a:solidFill>
              </a:rPr>
              <a:t>BOHATSTVÍ NÁRODŮ </a:t>
            </a:r>
          </a:p>
          <a:p>
            <a:pPr algn="ctr">
              <a:buFont typeface="Arial" charset="0"/>
              <a:buNone/>
            </a:pPr>
            <a:r>
              <a:rPr lang="cs-CZ" sz="2800" b="1" smtClean="0">
                <a:solidFill>
                  <a:srgbClr val="0086B4"/>
                </a:solidFill>
              </a:rPr>
              <a:t>TEORIE MRAVNÍCH CITŮ</a:t>
            </a:r>
            <a:endParaRPr lang="cs-CZ" sz="2800" b="1" smtClean="0"/>
          </a:p>
          <a:p>
            <a:pPr algn="ctr"/>
            <a:endParaRPr lang="cs-CZ" sz="2800" smtClean="0"/>
          </a:p>
        </p:txBody>
      </p:sp>
      <p:sp>
        <p:nvSpPr>
          <p:cNvPr id="29700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0" y="2276475"/>
            <a:ext cx="3008313" cy="3849688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29701" name="Picture 2" descr="C:\Documents and Settings\Milan Žák\Plocha\adam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30972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-357188" y="6429375"/>
            <a:ext cx="96440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 E N T R U M   E K O N O M I C K Ý CH   S T U D I Í   V Y S O K É   Š K O L Y   E K O N O M I E   </a:t>
            </a:r>
            <a:r>
              <a:rPr lang="cs-CZ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  M A N A G E M E N T U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28625"/>
            <a:ext cx="1500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VZTAH SVOBODY A MORÁLKY 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272808" cy="32899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Prostřednictvím ochrany ekonomické svobody přispíváme k rozvoji trhů, které samy o sobě nejsou nemorální , nemorální může být chování na trzích, které však rozvojem svobody je lépe rozpoznatelné. </a:t>
            </a:r>
          </a:p>
          <a:p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059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2535</Words>
  <Application>Microsoft Office PowerPoint</Application>
  <PresentationFormat>Předvádění na obrazovce (4:3)</PresentationFormat>
  <Paragraphs>454</Paragraphs>
  <Slides>35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Times New Roman</vt:lpstr>
      <vt:lpstr>Verdana</vt:lpstr>
      <vt:lpstr>Motiv sady Office</vt:lpstr>
      <vt:lpstr>Graf</vt:lpstr>
      <vt:lpstr>Prezentace aplikace Microsoft PowerPoint</vt:lpstr>
      <vt:lpstr>Milan Žák  milan.zak@ vsem.cz</vt:lpstr>
      <vt:lpstr>VÝCHODISKO : </vt:lpstr>
      <vt:lpstr>   Krize jako nutnost ?   </vt:lpstr>
      <vt:lpstr>Krize jako realita    </vt:lpstr>
      <vt:lpstr>   Adaptabilita ekonomiky: dopady 11.září     </vt:lpstr>
      <vt:lpstr>   DOPADY KRIZE  TVOŘIVÁ DESTRUKCE   </vt:lpstr>
      <vt:lpstr> Institucionální aspekty </vt:lpstr>
      <vt:lpstr>Základní příčinou je rozchod ekonomie s etikou </vt:lpstr>
      <vt:lpstr>VZTAH SVOBODY A MORÁLKY </vt:lpstr>
      <vt:lpstr>Role institucí : dva citáty   Douglase Northe :</vt:lpstr>
      <vt:lpstr>Prezentace aplikace PowerPoint</vt:lpstr>
      <vt:lpstr>Dnešní DJI</vt:lpstr>
      <vt:lpstr>Časové souvislosti INSTITUCIONÁLNÍCH   ZMĚN </vt:lpstr>
      <vt:lpstr>  Institucionální kvalita a její hodnocení.   </vt:lpstr>
      <vt:lpstr>Vzor citace: CES VŠEM, NOZV NVR: Konkurenční schopnost České republiky 2011–2012. Praha: Linde, 2013. 168 s. ISBN 978-80-7201-910-6</vt:lpstr>
      <vt:lpstr>4) DATA Převážná část ukazatelů IQ v podstatě nezaznamenala „cyklický“ vývoj. Jako příklad je v tabulce uveden vývoj  GM hodnotící kvalitu správy. </vt:lpstr>
      <vt:lpstr>  Ekonomická svoboda jako ukazatel  institucionální kvality</vt:lpstr>
      <vt:lpstr>Problémy IES</vt:lpstr>
      <vt:lpstr>Prezentace aplikace PowerPoint</vt:lpstr>
      <vt:lpstr>  Ekonomická svoboda jako ukazatel  institucionální kvality</vt:lpstr>
      <vt:lpstr> Varovné signály </vt:lpstr>
      <vt:lpstr>Grafy IES – skutečnost </vt:lpstr>
      <vt:lpstr>Prezentace aplikace PowerPoint</vt:lpstr>
      <vt:lpstr>  Ekonomická svoboda jako ukazatel  institucionální kvality</vt:lpstr>
      <vt:lpstr>  Ekonomická svoboda jako ukazatel  institucionální kvality</vt:lpstr>
      <vt:lpstr>Prezentace aplikace PowerPoint</vt:lpstr>
      <vt:lpstr> </vt:lpstr>
      <vt:lpstr>PROBLÉMY INSTITUCIONÁLNÍHO ŘEŠENÍ</vt:lpstr>
      <vt:lpstr>  </vt:lpstr>
      <vt:lpstr>Současná krize přinesla (alespoň částečně) návrat k morálce přes následující poučení </vt:lpstr>
      <vt:lpstr>POUČENÍ PRO BANKY</vt:lpstr>
      <vt:lpstr> Poučení pro Ratingové agentury</vt:lpstr>
      <vt:lpstr>Poučení pro vlády </vt:lpstr>
      <vt:lpstr>  Co z toho plyne ?  </vt:lpstr>
      <vt:lpstr>EPPUR SI MUOVE!</vt:lpstr>
    </vt:vector>
  </TitlesOfParts>
  <Company>VŠEM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Dvorakova</dc:creator>
  <cp:lastModifiedBy>Žák Milan</cp:lastModifiedBy>
  <cp:revision>81</cp:revision>
  <cp:lastPrinted>2014-04-23T16:59:59Z</cp:lastPrinted>
  <dcterms:created xsi:type="dcterms:W3CDTF">2009-12-10T12:29:32Z</dcterms:created>
  <dcterms:modified xsi:type="dcterms:W3CDTF">2014-04-23T17:04:20Z</dcterms:modified>
</cp:coreProperties>
</file>